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5.png" ContentType="image/png"/>
  <Override PartName="/ppt/media/image22.png" ContentType="image/png"/>
  <Override PartName="/ppt/media/image24.jpeg" ContentType="image/jpeg"/>
  <Override PartName="/ppt/media/image21.png" ContentType="image/png"/>
  <Override PartName="/ppt/media/image58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57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23.jpeg" ContentType="image/jpeg"/>
  <Override PartName="/ppt/media/image12.png" ContentType="image/png"/>
  <Override PartName="/ppt/media/image49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1.png" ContentType="image/png"/>
  <Override PartName="/ppt/media/image48.png" ContentType="image/png"/>
  <Override PartName="/ppt/media/image13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2.png" ContentType="image/png"/>
  <Override PartName="/ppt/media/image54.png" ContentType="image/png"/>
  <Override PartName="/ppt/media/image59.jpeg" ContentType="image/jpeg"/>
  <Override PartName="/ppt/media/image31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2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7.png" ContentType="image/png"/>
  <Override PartName="/ppt/media/image37.png" ContentType="image/png"/>
  <Override PartName="/ppt/media/image38.png" ContentType="image/png"/>
  <Override PartName="/ppt/media/image8.png" ContentType="image/png"/>
  <Override PartName="/ppt/media/image10.png" ContentType="image/png"/>
  <Override PartName="/ppt/media/image1.jpeg" ContentType="image/jpeg"/>
  <Override PartName="/ppt/media/image47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jpeg"/><Relationship Id="rId4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magine 6" descr="Immagine che contiene testo, elettronico, circuito&#10;&#10;Descrizione generata automaticamente"/>
          <p:cNvPicPr/>
          <p:nvPr/>
        </p:nvPicPr>
        <p:blipFill>
          <a:blip r:embed="rId1"/>
          <a:stretch/>
        </p:blipFill>
        <p:spPr>
          <a:xfrm>
            <a:off x="1346400" y="3100680"/>
            <a:ext cx="1759320" cy="2328840"/>
          </a:xfrm>
          <a:prstGeom prst="rect">
            <a:avLst/>
          </a:prstGeom>
          <a:ln w="0">
            <a:noFill/>
          </a:ln>
        </p:spPr>
      </p:pic>
      <p:pic>
        <p:nvPicPr>
          <p:cNvPr id="153" name="Immagine 8" descr="Immagine che contiene testo, elettronico, circuito&#10;&#10;Descrizione generata automaticamente"/>
          <p:cNvPicPr/>
          <p:nvPr/>
        </p:nvPicPr>
        <p:blipFill>
          <a:blip r:embed="rId2"/>
          <a:stretch/>
        </p:blipFill>
        <p:spPr>
          <a:xfrm rot="5400000">
            <a:off x="1225800" y="981720"/>
            <a:ext cx="1573200" cy="994320"/>
          </a:xfrm>
          <a:prstGeom prst="rect">
            <a:avLst/>
          </a:prstGeom>
          <a:ln w="0">
            <a:noFill/>
          </a:ln>
        </p:spPr>
      </p:pic>
      <p:pic>
        <p:nvPicPr>
          <p:cNvPr id="154" name="Immagine 12" descr=""/>
          <p:cNvPicPr/>
          <p:nvPr/>
        </p:nvPicPr>
        <p:blipFill>
          <a:blip r:embed="rId3"/>
          <a:stretch/>
        </p:blipFill>
        <p:spPr>
          <a:xfrm>
            <a:off x="3243240" y="4478760"/>
            <a:ext cx="966240" cy="1288800"/>
          </a:xfrm>
          <a:prstGeom prst="rect">
            <a:avLst/>
          </a:prstGeom>
          <a:ln w="0">
            <a:noFill/>
          </a:ln>
        </p:spPr>
      </p:pic>
      <p:pic>
        <p:nvPicPr>
          <p:cNvPr id="155" name="Immagine 14" descr=""/>
          <p:cNvPicPr/>
          <p:nvPr/>
        </p:nvPicPr>
        <p:blipFill>
          <a:blip r:embed="rId4"/>
          <a:stretch/>
        </p:blipFill>
        <p:spPr>
          <a:xfrm>
            <a:off x="1659600" y="143640"/>
            <a:ext cx="477720" cy="637560"/>
          </a:xfrm>
          <a:prstGeom prst="rect">
            <a:avLst/>
          </a:prstGeom>
          <a:ln w="0"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2012760" y="77760"/>
            <a:ext cx="1142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Antenna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2510640" y="1004400"/>
            <a:ext cx="1135080" cy="14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AD9226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Analog to digital converter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64MHz sampling rate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143720" y="5480640"/>
            <a:ext cx="19652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EBAZ2405 Board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FPGA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9" name="Immagine 22" descr=""/>
          <p:cNvPicPr/>
          <p:nvPr/>
        </p:nvPicPr>
        <p:blipFill>
          <a:blip r:embed="rId5"/>
          <a:stretch/>
        </p:blipFill>
        <p:spPr>
          <a:xfrm>
            <a:off x="4405320" y="2496960"/>
            <a:ext cx="966240" cy="1288800"/>
          </a:xfrm>
          <a:prstGeom prst="rect">
            <a:avLst/>
          </a:prstGeom>
          <a:ln w="0">
            <a:noFill/>
          </a:ln>
        </p:spPr>
      </p:pic>
      <p:sp>
        <p:nvSpPr>
          <p:cNvPr id="160" name="CustomShape 4"/>
          <p:cNvSpPr/>
          <p:nvPr/>
        </p:nvSpPr>
        <p:spPr>
          <a:xfrm>
            <a:off x="3146760" y="2752200"/>
            <a:ext cx="1063080" cy="968760"/>
          </a:xfrm>
          <a:prstGeom prst="leftRightArrow">
            <a:avLst>
              <a:gd name="adj1" fmla="val 71596"/>
              <a:gd name="adj2" fmla="val 16624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 100 Mb/s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5332320" y="2341080"/>
            <a:ext cx="1700640" cy="177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Local user</a:t>
            </a:r>
            <a:endParaRPr b="0" lang="en-US" sz="1400" spc="-1" strike="noStrike">
              <a:latin typeface="Arial"/>
            </a:endParaRPr>
          </a:p>
          <a:p>
            <a:pPr marL="85680" indent="-8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view/zoom spectrogram/waterfall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TODO: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listen SSB ham radio</a:t>
            </a:r>
            <a:endParaRPr b="0" lang="en-US" sz="1100" spc="-1" strike="noStrike">
              <a:latin typeface="Arial"/>
            </a:endParaRPr>
          </a:p>
          <a:p>
            <a:pPr marL="85680" indent="-84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decoding digital modes (FT8) by WSJT-X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62" name="Immagine 28" descr="Immagine che contiene tavolo&#10;&#10;Descrizione generata automaticamente"/>
          <p:cNvPicPr/>
          <p:nvPr/>
        </p:nvPicPr>
        <p:blipFill>
          <a:blip r:embed="rId6"/>
          <a:stretch/>
        </p:blipFill>
        <p:spPr>
          <a:xfrm>
            <a:off x="4445640" y="3953880"/>
            <a:ext cx="2246040" cy="2649600"/>
          </a:xfrm>
          <a:prstGeom prst="rect">
            <a:avLst/>
          </a:prstGeom>
          <a:ln w="0">
            <a:noFill/>
          </a:ln>
        </p:spPr>
      </p:pic>
      <p:sp>
        <p:nvSpPr>
          <p:cNvPr id="163" name="CustomShape 6"/>
          <p:cNvSpPr/>
          <p:nvPr/>
        </p:nvSpPr>
        <p:spPr>
          <a:xfrm>
            <a:off x="1808280" y="2305080"/>
            <a:ext cx="754920" cy="687600"/>
          </a:xfrm>
          <a:prstGeom prst="downArrow">
            <a:avLst>
              <a:gd name="adj1" fmla="val 85734"/>
              <a:gd name="adj2" fmla="val 22098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A/D Samples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12 bits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1180440" y="55440"/>
            <a:ext cx="5744880" cy="6577200"/>
          </a:xfrm>
          <a:prstGeom prst="rect">
            <a:avLst/>
          </a:prstGeom>
          <a:noFill/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5309280" y="3818520"/>
            <a:ext cx="6235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WSJT-X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3775320" y="98640"/>
            <a:ext cx="26528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Full 0 – 32 MHz Spectrum and Waterfall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7" name="Immagine 2" descr=""/>
          <p:cNvPicPr/>
          <p:nvPr/>
        </p:nvPicPr>
        <p:blipFill>
          <a:blip r:embed="rId7"/>
          <a:stretch/>
        </p:blipFill>
        <p:spPr>
          <a:xfrm>
            <a:off x="3599280" y="401760"/>
            <a:ext cx="3268080" cy="1946880"/>
          </a:xfrm>
          <a:prstGeom prst="rect">
            <a:avLst/>
          </a:prstGeom>
          <a:ln w="0">
            <a:noFill/>
          </a:ln>
        </p:spPr>
      </p:pic>
      <p:pic>
        <p:nvPicPr>
          <p:cNvPr id="168" name="Immagine 4" descr=""/>
          <p:cNvPicPr/>
          <p:nvPr/>
        </p:nvPicPr>
        <p:blipFill>
          <a:blip r:embed="rId8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04560" y="1203120"/>
            <a:ext cx="482400" cy="46800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4951080" y="3095640"/>
            <a:ext cx="729000" cy="853920"/>
          </a:xfrm>
          <a:prstGeom prst="flowChartDecision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1015200" y="942840"/>
            <a:ext cx="1558800" cy="98856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 a basic block design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Export hardware (.xsa)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789120" y="1437840"/>
            <a:ext cx="22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5"/>
          <p:cNvSpPr/>
          <p:nvPr/>
        </p:nvSpPr>
        <p:spPr>
          <a:xfrm>
            <a:off x="2714400" y="682920"/>
            <a:ext cx="1558800" cy="150840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PetaLinux: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 a project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Configure it with the «Exported Hardware» (.xsa)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Build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Package (.wic)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9" name="CustomShape 6"/>
          <p:cNvSpPr/>
          <p:nvPr/>
        </p:nvSpPr>
        <p:spPr>
          <a:xfrm>
            <a:off x="4501080" y="1058400"/>
            <a:ext cx="1420200" cy="75744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BalenaEtcher: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Flash the .wic package to a MicroSD (32GB)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0" name="CustomShape 7"/>
          <p:cNvSpPr/>
          <p:nvPr/>
        </p:nvSpPr>
        <p:spPr>
          <a:xfrm flipV="1">
            <a:off x="2576160" y="1433520"/>
            <a:ext cx="13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8"/>
          <p:cNvSpPr/>
          <p:nvPr/>
        </p:nvSpPr>
        <p:spPr>
          <a:xfrm>
            <a:off x="4275000" y="1437840"/>
            <a:ext cx="22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9"/>
          <p:cNvSpPr/>
          <p:nvPr/>
        </p:nvSpPr>
        <p:spPr>
          <a:xfrm>
            <a:off x="6114960" y="1058040"/>
            <a:ext cx="1662480" cy="75780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Boot from MicroSD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Ethernet is working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3" name="CustomShape 10"/>
          <p:cNvSpPr/>
          <p:nvPr/>
        </p:nvSpPr>
        <p:spPr>
          <a:xfrm>
            <a:off x="5923800" y="1438200"/>
            <a:ext cx="190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1"/>
          <p:cNvSpPr/>
          <p:nvPr/>
        </p:nvSpPr>
        <p:spPr>
          <a:xfrm>
            <a:off x="1171080" y="2919960"/>
            <a:ext cx="1755360" cy="122580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Modify the block design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Convert .bit to .bin with bootgen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Send .bin to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5" name="CustomShape 12"/>
          <p:cNvSpPr/>
          <p:nvPr/>
        </p:nvSpPr>
        <p:spPr>
          <a:xfrm>
            <a:off x="3136680" y="3143880"/>
            <a:ext cx="1609200" cy="75744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the new block design 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6" name="CustomShape 13"/>
          <p:cNvSpPr/>
          <p:nvPr/>
        </p:nvSpPr>
        <p:spPr>
          <a:xfrm flipV="1">
            <a:off x="2928240" y="3521520"/>
            <a:ext cx="20700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4"/>
          <p:cNvSpPr/>
          <p:nvPr/>
        </p:nvSpPr>
        <p:spPr>
          <a:xfrm flipV="1">
            <a:off x="4747320" y="3518640"/>
            <a:ext cx="202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5"/>
          <p:cNvSpPr/>
          <p:nvPr/>
        </p:nvSpPr>
        <p:spPr>
          <a:xfrm flipH="1" rot="5400000">
            <a:off x="3033000" y="1671480"/>
            <a:ext cx="415440" cy="4143960"/>
          </a:xfrm>
          <a:prstGeom prst="bentConnector4">
            <a:avLst>
              <a:gd name="adj1" fmla="val -101832"/>
              <a:gd name="adj2" fmla="val 104136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6"/>
          <p:cNvSpPr/>
          <p:nvPr/>
        </p:nvSpPr>
        <p:spPr>
          <a:xfrm>
            <a:off x="1145520" y="5231160"/>
            <a:ext cx="1356840" cy="122580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 Vitis: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Create/Modify an app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Debug it on EBAZ4205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0" name="CustomShape 17"/>
          <p:cNvSpPr/>
          <p:nvPr/>
        </p:nvSpPr>
        <p:spPr>
          <a:xfrm>
            <a:off x="4927320" y="5417280"/>
            <a:ext cx="753120" cy="853920"/>
          </a:xfrm>
          <a:prstGeom prst="flowChartDecision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1" name="CustomShape 18"/>
          <p:cNvSpPr/>
          <p:nvPr/>
        </p:nvSpPr>
        <p:spPr>
          <a:xfrm>
            <a:off x="2504160" y="5844600"/>
            <a:ext cx="630720" cy="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9"/>
          <p:cNvSpPr/>
          <p:nvPr/>
        </p:nvSpPr>
        <p:spPr>
          <a:xfrm flipH="1" rot="5400000">
            <a:off x="3009600" y="3981600"/>
            <a:ext cx="425880" cy="4156920"/>
          </a:xfrm>
          <a:prstGeom prst="bentConnector4">
            <a:avLst>
              <a:gd name="adj1" fmla="val -96895"/>
              <a:gd name="adj2" fmla="val 1041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20"/>
          <p:cNvSpPr/>
          <p:nvPr/>
        </p:nvSpPr>
        <p:spPr>
          <a:xfrm>
            <a:off x="870120" y="333720"/>
            <a:ext cx="6975000" cy="1946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1) Set an initial basic block design on Vivado, prepare a Linux SD Card and first boot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21"/>
          <p:cNvSpPr/>
          <p:nvPr/>
        </p:nvSpPr>
        <p:spPr>
          <a:xfrm>
            <a:off x="870120" y="2465640"/>
            <a:ext cx="6975000" cy="2168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2) Modify the block design on Vivado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CustomShape 22"/>
          <p:cNvSpPr/>
          <p:nvPr/>
        </p:nvSpPr>
        <p:spPr>
          <a:xfrm>
            <a:off x="870120" y="4870440"/>
            <a:ext cx="6975000" cy="1946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3) Modify/Debug the Standalone/Linux App on Vitis IDE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23"/>
          <p:cNvSpPr/>
          <p:nvPr/>
        </p:nvSpPr>
        <p:spPr>
          <a:xfrm>
            <a:off x="3136680" y="5482800"/>
            <a:ext cx="1609200" cy="75780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1360" indent="-1699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if the App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7" name="CustomShape 24"/>
          <p:cNvSpPr/>
          <p:nvPr/>
        </p:nvSpPr>
        <p:spPr>
          <a:xfrm flipV="1">
            <a:off x="4747680" y="5842800"/>
            <a:ext cx="177840" cy="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5"/>
          <p:cNvSpPr/>
          <p:nvPr/>
        </p:nvSpPr>
        <p:spPr>
          <a:xfrm>
            <a:off x="-1869120" y="-39960"/>
            <a:ext cx="1218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it-IT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3 macro steps to design / test the Programmable Logic and the Linux / Standalone software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26"/>
          <p:cNvSpPr/>
          <p:nvPr/>
        </p:nvSpPr>
        <p:spPr>
          <a:xfrm>
            <a:off x="8151840" y="5627880"/>
            <a:ext cx="482400" cy="468000"/>
          </a:xfrm>
          <a:prstGeom prst="flowChartProcess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27"/>
          <p:cNvSpPr/>
          <p:nvPr/>
        </p:nvSpPr>
        <p:spPr>
          <a:xfrm>
            <a:off x="5681880" y="5844960"/>
            <a:ext cx="2467800" cy="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magine 4" descr=""/>
          <p:cNvPicPr/>
          <p:nvPr/>
        </p:nvPicPr>
        <p:blipFill>
          <a:blip r:embed="rId1"/>
          <a:stretch/>
        </p:blipFill>
        <p:spPr>
          <a:xfrm>
            <a:off x="1024560" y="896400"/>
            <a:ext cx="7092000" cy="5318280"/>
          </a:xfrm>
          <a:prstGeom prst="rect">
            <a:avLst/>
          </a:prstGeom>
          <a:ln w="0">
            <a:noFill/>
          </a:ln>
        </p:spPr>
      </p:pic>
      <p:sp>
        <p:nvSpPr>
          <p:cNvPr id="292" name="CustomShape 1"/>
          <p:cNvSpPr/>
          <p:nvPr/>
        </p:nvSpPr>
        <p:spPr>
          <a:xfrm>
            <a:off x="1024560" y="279720"/>
            <a:ext cx="2221920" cy="52704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WinSCP: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Browse the Linux folders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Copy From/To Windows To/From Linux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201200" y="153720"/>
            <a:ext cx="3915360" cy="63936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Vitis IDE: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Debug / Run Linux Apps on EBAZ4205 via TCF (TCP port 1534)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Debug / Run Standalone Apps on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1025280" y="6264360"/>
            <a:ext cx="2165400" cy="526680"/>
          </a:xfrm>
          <a:prstGeom prst="wedgeRoundRectCallout">
            <a:avLst>
              <a:gd name="adj1" fmla="val 21922"/>
              <a:gd name="adj2" fmla="val -113617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Oscilloscope: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Examine hardware signals on testpoints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5492520" y="6246000"/>
            <a:ext cx="2624400" cy="610200"/>
          </a:xfrm>
          <a:prstGeom prst="wedgeRoundRectCallout">
            <a:avLst>
              <a:gd name="adj1" fmla="val 22531"/>
              <a:gd name="adj2" fmla="val -12525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SSH (via IP) or TTY (via UART) EBAZ4205 Console: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Run Linux Apps</a:t>
            </a:r>
            <a:endParaRPr b="0" lang="en-US" sz="120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Configure Linux (Ethernet, Web Server, ALSA, …)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1871640" y="2167200"/>
            <a:ext cx="504360" cy="4294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3270960" y="1684440"/>
            <a:ext cx="1791720" cy="1843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5816880" y="924120"/>
            <a:ext cx="839520" cy="610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5403960" y="3094920"/>
            <a:ext cx="60696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758520" y="2081880"/>
            <a:ext cx="79020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 flipV="1">
            <a:off x="1550520" y="2381040"/>
            <a:ext cx="31968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7"/>
          <p:cNvSpPr/>
          <p:nvPr/>
        </p:nvSpPr>
        <p:spPr>
          <a:xfrm>
            <a:off x="2830320" y="1022760"/>
            <a:ext cx="2590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3" name="CustomShape 8"/>
          <p:cNvSpPr/>
          <p:nvPr/>
        </p:nvSpPr>
        <p:spPr>
          <a:xfrm>
            <a:off x="2454120" y="2968920"/>
            <a:ext cx="51192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4" name="CustomShape 9"/>
          <p:cNvSpPr/>
          <p:nvPr/>
        </p:nvSpPr>
        <p:spPr>
          <a:xfrm>
            <a:off x="1701360" y="1951920"/>
            <a:ext cx="8193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5" name="CustomShape 10"/>
          <p:cNvSpPr/>
          <p:nvPr/>
        </p:nvSpPr>
        <p:spPr>
          <a:xfrm>
            <a:off x="3415320" y="1941120"/>
            <a:ext cx="24660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CustomShape 11"/>
          <p:cNvSpPr/>
          <p:nvPr/>
        </p:nvSpPr>
        <p:spPr>
          <a:xfrm>
            <a:off x="3415320" y="2463120"/>
            <a:ext cx="24660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7" name="CustomShape 12"/>
          <p:cNvSpPr/>
          <p:nvPr/>
        </p:nvSpPr>
        <p:spPr>
          <a:xfrm>
            <a:off x="3897000" y="1866240"/>
            <a:ext cx="608400" cy="43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8" name="CustomShape 13"/>
          <p:cNvSpPr/>
          <p:nvPr/>
        </p:nvSpPr>
        <p:spPr>
          <a:xfrm flipV="1">
            <a:off x="3664080" y="2079360"/>
            <a:ext cx="23112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4"/>
          <p:cNvSpPr/>
          <p:nvPr/>
        </p:nvSpPr>
        <p:spPr>
          <a:xfrm>
            <a:off x="3664080" y="2615040"/>
            <a:ext cx="23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5"/>
          <p:cNvSpPr/>
          <p:nvPr/>
        </p:nvSpPr>
        <p:spPr>
          <a:xfrm>
            <a:off x="4555440" y="1879560"/>
            <a:ext cx="430200" cy="405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11" name="CustomShape 16"/>
          <p:cNvSpPr/>
          <p:nvPr/>
        </p:nvSpPr>
        <p:spPr>
          <a:xfrm flipH="1" flipV="1" rot="5400000">
            <a:off x="3412440" y="2825640"/>
            <a:ext cx="49680" cy="1454760"/>
          </a:xfrm>
          <a:prstGeom prst="bentConnector3">
            <a:avLst>
              <a:gd name="adj1" fmla="val -19959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7"/>
          <p:cNvSpPr/>
          <p:nvPr/>
        </p:nvSpPr>
        <p:spPr>
          <a:xfrm>
            <a:off x="3151080" y="2375280"/>
            <a:ext cx="262800" cy="238320"/>
          </a:xfrm>
          <a:prstGeom prst="bentConnector3">
            <a:avLst>
              <a:gd name="adj1" fmla="val 6541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8"/>
          <p:cNvSpPr/>
          <p:nvPr/>
        </p:nvSpPr>
        <p:spPr>
          <a:xfrm rot="16200000">
            <a:off x="5573880" y="2174040"/>
            <a:ext cx="2788560" cy="306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314" name="CustomShape 19"/>
          <p:cNvSpPr/>
          <p:nvPr/>
        </p:nvSpPr>
        <p:spPr>
          <a:xfrm>
            <a:off x="7171920" y="1570680"/>
            <a:ext cx="462240" cy="5101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5" name="CustomShape 20"/>
          <p:cNvSpPr/>
          <p:nvPr/>
        </p:nvSpPr>
        <p:spPr>
          <a:xfrm rot="10800000">
            <a:off x="4203360" y="1866960"/>
            <a:ext cx="2611440" cy="458640"/>
          </a:xfrm>
          <a:prstGeom prst="bentConnector4">
            <a:avLst>
              <a:gd name="adj1" fmla="val 4443"/>
              <a:gd name="adj2" fmla="val 149645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1"/>
          <p:cNvSpPr/>
          <p:nvPr/>
        </p:nvSpPr>
        <p:spPr>
          <a:xfrm>
            <a:off x="7685280" y="1688400"/>
            <a:ext cx="546840" cy="34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7" name="CustomShape 22"/>
          <p:cNvSpPr/>
          <p:nvPr/>
        </p:nvSpPr>
        <p:spPr>
          <a:xfrm>
            <a:off x="1746000" y="270360"/>
            <a:ext cx="5218920" cy="3512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CustomShape 23"/>
          <p:cNvSpPr/>
          <p:nvPr/>
        </p:nvSpPr>
        <p:spPr>
          <a:xfrm>
            <a:off x="6958080" y="270360"/>
            <a:ext cx="1000080" cy="3512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9" name="CustomShape 24"/>
          <p:cNvSpPr/>
          <p:nvPr/>
        </p:nvSpPr>
        <p:spPr>
          <a:xfrm flipV="1">
            <a:off x="3151080" y="2090520"/>
            <a:ext cx="262800" cy="279720"/>
          </a:xfrm>
          <a:prstGeom prst="bentConnector3">
            <a:avLst>
              <a:gd name="adj1" fmla="val 65252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5"/>
          <p:cNvSpPr/>
          <p:nvPr/>
        </p:nvSpPr>
        <p:spPr>
          <a:xfrm>
            <a:off x="3353040" y="3060720"/>
            <a:ext cx="1034640" cy="322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1" name="CustomShape 26"/>
          <p:cNvSpPr/>
          <p:nvPr/>
        </p:nvSpPr>
        <p:spPr>
          <a:xfrm flipV="1">
            <a:off x="3539520" y="2252160"/>
            <a:ext cx="360" cy="20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7"/>
          <p:cNvSpPr/>
          <p:nvPr/>
        </p:nvSpPr>
        <p:spPr>
          <a:xfrm>
            <a:off x="8501040" y="5638320"/>
            <a:ext cx="546840" cy="34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3" name="CustomShape 28"/>
          <p:cNvSpPr/>
          <p:nvPr/>
        </p:nvSpPr>
        <p:spPr>
          <a:xfrm>
            <a:off x="6551280" y="4827600"/>
            <a:ext cx="2131920" cy="19015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29"/>
          <p:cNvSpPr/>
          <p:nvPr/>
        </p:nvSpPr>
        <p:spPr>
          <a:xfrm>
            <a:off x="7848360" y="5449680"/>
            <a:ext cx="595800" cy="693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EXTIO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EBAZ4205 DLL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5" name="CustomShape 30"/>
          <p:cNvSpPr/>
          <p:nvPr/>
        </p:nvSpPr>
        <p:spPr>
          <a:xfrm>
            <a:off x="6870600" y="5432040"/>
            <a:ext cx="746280" cy="693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HPSDR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6" name="CustomShape 31"/>
          <p:cNvSpPr/>
          <p:nvPr/>
        </p:nvSpPr>
        <p:spPr>
          <a:xfrm>
            <a:off x="3897000" y="2374920"/>
            <a:ext cx="608400" cy="43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7" name="CustomShape 32"/>
          <p:cNvSpPr/>
          <p:nvPr/>
        </p:nvSpPr>
        <p:spPr>
          <a:xfrm>
            <a:off x="4550400" y="2387880"/>
            <a:ext cx="457560" cy="405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8" name="CustomShape 33"/>
          <p:cNvSpPr/>
          <p:nvPr/>
        </p:nvSpPr>
        <p:spPr>
          <a:xfrm>
            <a:off x="5387040" y="1709640"/>
            <a:ext cx="641880" cy="10864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9" name="CustomShape 34"/>
          <p:cNvSpPr/>
          <p:nvPr/>
        </p:nvSpPr>
        <p:spPr>
          <a:xfrm>
            <a:off x="5708520" y="2797920"/>
            <a:ext cx="360" cy="29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35"/>
          <p:cNvSpPr/>
          <p:nvPr/>
        </p:nvSpPr>
        <p:spPr>
          <a:xfrm>
            <a:off x="5403960" y="4060440"/>
            <a:ext cx="60696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31" name="Immagine 55" descr=""/>
          <p:cNvPicPr/>
          <p:nvPr/>
        </p:nvPicPr>
        <p:blipFill>
          <a:blip r:embed="rId1"/>
          <a:stretch/>
        </p:blipFill>
        <p:spPr>
          <a:xfrm>
            <a:off x="6744240" y="4037040"/>
            <a:ext cx="426240" cy="572760"/>
          </a:xfrm>
          <a:prstGeom prst="rect">
            <a:avLst/>
          </a:prstGeom>
          <a:ln w="0">
            <a:noFill/>
          </a:ln>
        </p:spPr>
      </p:pic>
      <p:sp>
        <p:nvSpPr>
          <p:cNvPr id="332" name="CustomShape 36"/>
          <p:cNvSpPr/>
          <p:nvPr/>
        </p:nvSpPr>
        <p:spPr>
          <a:xfrm>
            <a:off x="6030360" y="4060440"/>
            <a:ext cx="60696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3" name="CustomShape 37"/>
          <p:cNvSpPr/>
          <p:nvPr/>
        </p:nvSpPr>
        <p:spPr>
          <a:xfrm>
            <a:off x="5708520" y="3646800"/>
            <a:ext cx="360" cy="41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38"/>
          <p:cNvSpPr/>
          <p:nvPr/>
        </p:nvSpPr>
        <p:spPr>
          <a:xfrm>
            <a:off x="4988160" y="2082600"/>
            <a:ext cx="397080" cy="16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9"/>
          <p:cNvSpPr/>
          <p:nvPr/>
        </p:nvSpPr>
        <p:spPr>
          <a:xfrm flipV="1">
            <a:off x="5009760" y="2252160"/>
            <a:ext cx="374760" cy="33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Immagine 92" descr=""/>
          <p:cNvPicPr/>
          <p:nvPr/>
        </p:nvPicPr>
        <p:blipFill>
          <a:blip r:embed="rId2"/>
          <a:stretch/>
        </p:blipFill>
        <p:spPr>
          <a:xfrm>
            <a:off x="176400" y="127800"/>
            <a:ext cx="477720" cy="637560"/>
          </a:xfrm>
          <a:prstGeom prst="rect">
            <a:avLst/>
          </a:prstGeom>
          <a:ln w="0">
            <a:noFill/>
          </a:ln>
        </p:spPr>
      </p:pic>
      <p:sp>
        <p:nvSpPr>
          <p:cNvPr id="337" name="CustomShape 40"/>
          <p:cNvSpPr/>
          <p:nvPr/>
        </p:nvSpPr>
        <p:spPr>
          <a:xfrm flipH="1" rot="16200000">
            <a:off x="-221400" y="1406520"/>
            <a:ext cx="1619280" cy="340560"/>
          </a:xfrm>
          <a:prstGeom prst="bentConnector2">
            <a:avLst/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41"/>
          <p:cNvSpPr/>
          <p:nvPr/>
        </p:nvSpPr>
        <p:spPr>
          <a:xfrm rot="19719000">
            <a:off x="2441160" y="250344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42"/>
          <p:cNvSpPr/>
          <p:nvPr/>
        </p:nvSpPr>
        <p:spPr>
          <a:xfrm>
            <a:off x="2383560" y="2621520"/>
            <a:ext cx="6944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40" name="Immagine 33" descr=""/>
          <p:cNvPicPr/>
          <p:nvPr/>
        </p:nvPicPr>
        <p:blipFill>
          <a:blip r:embed="rId3"/>
          <a:stretch/>
        </p:blipFill>
        <p:spPr>
          <a:xfrm>
            <a:off x="3666600" y="2007720"/>
            <a:ext cx="140400" cy="138600"/>
          </a:xfrm>
          <a:prstGeom prst="rect">
            <a:avLst/>
          </a:prstGeom>
          <a:ln w="0">
            <a:noFill/>
          </a:ln>
        </p:spPr>
      </p:pic>
      <p:pic>
        <p:nvPicPr>
          <p:cNvPr id="341" name="Immagine 34" descr=""/>
          <p:cNvPicPr/>
          <p:nvPr/>
        </p:nvPicPr>
        <p:blipFill>
          <a:blip r:embed="rId4"/>
          <a:stretch/>
        </p:blipFill>
        <p:spPr>
          <a:xfrm>
            <a:off x="3595680" y="2842920"/>
            <a:ext cx="140400" cy="138600"/>
          </a:xfrm>
          <a:prstGeom prst="rect">
            <a:avLst/>
          </a:prstGeom>
          <a:ln w="0">
            <a:noFill/>
          </a:ln>
        </p:spPr>
      </p:pic>
      <p:sp>
        <p:nvSpPr>
          <p:cNvPr id="342" name="CustomShape 43"/>
          <p:cNvSpPr/>
          <p:nvPr/>
        </p:nvSpPr>
        <p:spPr>
          <a:xfrm>
            <a:off x="3703680" y="2789640"/>
            <a:ext cx="6840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3" name="CustomShape 44"/>
          <p:cNvSpPr/>
          <p:nvPr/>
        </p:nvSpPr>
        <p:spPr>
          <a:xfrm>
            <a:off x="3530880" y="208260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4" name="CustomShape 45"/>
          <p:cNvSpPr/>
          <p:nvPr/>
        </p:nvSpPr>
        <p:spPr>
          <a:xfrm rot="19719000">
            <a:off x="5155560" y="206496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46"/>
          <p:cNvSpPr/>
          <p:nvPr/>
        </p:nvSpPr>
        <p:spPr>
          <a:xfrm>
            <a:off x="4935240" y="198216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6" name="CustomShape 47"/>
          <p:cNvSpPr/>
          <p:nvPr/>
        </p:nvSpPr>
        <p:spPr>
          <a:xfrm rot="19719000">
            <a:off x="5181120" y="107676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48"/>
          <p:cNvSpPr/>
          <p:nvPr/>
        </p:nvSpPr>
        <p:spPr>
          <a:xfrm>
            <a:off x="4819680" y="979920"/>
            <a:ext cx="6944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8" name="CustomShape 49"/>
          <p:cNvSpPr/>
          <p:nvPr/>
        </p:nvSpPr>
        <p:spPr>
          <a:xfrm>
            <a:off x="5646240" y="276912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9" name="CustomShape 50"/>
          <p:cNvSpPr/>
          <p:nvPr/>
        </p:nvSpPr>
        <p:spPr>
          <a:xfrm rot="19719000">
            <a:off x="5604120" y="273708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51"/>
          <p:cNvSpPr/>
          <p:nvPr/>
        </p:nvSpPr>
        <p:spPr>
          <a:xfrm>
            <a:off x="5542920" y="3774960"/>
            <a:ext cx="9136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1" name="CustomShape 52"/>
          <p:cNvSpPr/>
          <p:nvPr/>
        </p:nvSpPr>
        <p:spPr>
          <a:xfrm flipV="1">
            <a:off x="3150360" y="1226160"/>
            <a:ext cx="2665080" cy="1143000"/>
          </a:xfrm>
          <a:prstGeom prst="bentConnector3">
            <a:avLst>
              <a:gd name="adj1" fmla="val 2495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53"/>
          <p:cNvSpPr/>
          <p:nvPr/>
        </p:nvSpPr>
        <p:spPr>
          <a:xfrm>
            <a:off x="2707200" y="2135160"/>
            <a:ext cx="442080" cy="478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3" name="CustomShape 54"/>
          <p:cNvSpPr/>
          <p:nvPr/>
        </p:nvSpPr>
        <p:spPr>
          <a:xfrm>
            <a:off x="1873800" y="932760"/>
            <a:ext cx="1099800" cy="549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54" name="CustomShape 55"/>
          <p:cNvSpPr/>
          <p:nvPr/>
        </p:nvSpPr>
        <p:spPr>
          <a:xfrm flipH="1" rot="5400000">
            <a:off x="1924560" y="2798280"/>
            <a:ext cx="981720" cy="585000"/>
          </a:xfrm>
          <a:prstGeom prst="bentConnector3">
            <a:avLst>
              <a:gd name="adj1" fmla="val -1078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56"/>
          <p:cNvSpPr/>
          <p:nvPr/>
        </p:nvSpPr>
        <p:spPr>
          <a:xfrm>
            <a:off x="2377080" y="2382840"/>
            <a:ext cx="549360" cy="230040"/>
          </a:xfrm>
          <a:prstGeom prst="bentConnector4">
            <a:avLst>
              <a:gd name="adj1" fmla="val 29865"/>
              <a:gd name="adj2" fmla="val 19854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57"/>
          <p:cNvSpPr/>
          <p:nvPr/>
        </p:nvSpPr>
        <p:spPr>
          <a:xfrm flipV="1">
            <a:off x="2928960" y="2372400"/>
            <a:ext cx="220320" cy="23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dash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58"/>
          <p:cNvSpPr/>
          <p:nvPr/>
        </p:nvSpPr>
        <p:spPr>
          <a:xfrm>
            <a:off x="2424240" y="1483920"/>
            <a:ext cx="5022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59"/>
          <p:cNvSpPr/>
          <p:nvPr/>
        </p:nvSpPr>
        <p:spPr>
          <a:xfrm>
            <a:off x="2928960" y="2135520"/>
            <a:ext cx="220320" cy="23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60"/>
          <p:cNvSpPr/>
          <p:nvPr/>
        </p:nvSpPr>
        <p:spPr>
          <a:xfrm rot="19719000">
            <a:off x="2576520" y="164484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61"/>
          <p:cNvSpPr/>
          <p:nvPr/>
        </p:nvSpPr>
        <p:spPr>
          <a:xfrm>
            <a:off x="2469960" y="1774800"/>
            <a:ext cx="6944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1" name="CustomShape 62"/>
          <p:cNvSpPr/>
          <p:nvPr/>
        </p:nvSpPr>
        <p:spPr>
          <a:xfrm flipV="1" rot="16200000">
            <a:off x="3504600" y="2801160"/>
            <a:ext cx="290880" cy="21852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63"/>
          <p:cNvSpPr/>
          <p:nvPr/>
        </p:nvSpPr>
        <p:spPr>
          <a:xfrm rot="10800000">
            <a:off x="2426040" y="932760"/>
            <a:ext cx="4388760" cy="1392480"/>
          </a:xfrm>
          <a:prstGeom prst="bentConnector4">
            <a:avLst>
              <a:gd name="adj1" fmla="val 2543"/>
              <a:gd name="adj2" fmla="val 11639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64"/>
          <p:cNvSpPr/>
          <p:nvPr/>
        </p:nvSpPr>
        <p:spPr>
          <a:xfrm rot="10800000">
            <a:off x="2930400" y="2135160"/>
            <a:ext cx="3884400" cy="190080"/>
          </a:xfrm>
          <a:prstGeom prst="bentConnector4">
            <a:avLst>
              <a:gd name="adj1" fmla="val 2943"/>
              <a:gd name="adj2" fmla="val 358624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65"/>
          <p:cNvSpPr/>
          <p:nvPr/>
        </p:nvSpPr>
        <p:spPr>
          <a:xfrm flipV="1" rot="10800000">
            <a:off x="3761640" y="2325960"/>
            <a:ext cx="3053160" cy="1055880"/>
          </a:xfrm>
          <a:prstGeom prst="bentConnector4">
            <a:avLst>
              <a:gd name="adj1" fmla="val 3473"/>
              <a:gd name="adj2" fmla="val 132415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486800" y="2170800"/>
            <a:ext cx="504360" cy="4294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2885400" y="1688400"/>
            <a:ext cx="1791720" cy="1843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5432040" y="927360"/>
            <a:ext cx="839520" cy="610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5019120" y="3098880"/>
            <a:ext cx="60696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9" name="CustomShape 5"/>
          <p:cNvSpPr/>
          <p:nvPr/>
        </p:nvSpPr>
        <p:spPr>
          <a:xfrm>
            <a:off x="479160" y="2081880"/>
            <a:ext cx="79020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0" name="CustomShape 6"/>
          <p:cNvSpPr/>
          <p:nvPr/>
        </p:nvSpPr>
        <p:spPr>
          <a:xfrm flipV="1">
            <a:off x="1165320" y="2384640"/>
            <a:ext cx="31968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7"/>
          <p:cNvSpPr/>
          <p:nvPr/>
        </p:nvSpPr>
        <p:spPr>
          <a:xfrm>
            <a:off x="2445480" y="1026360"/>
            <a:ext cx="2590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2" name="CustomShape 8"/>
          <p:cNvSpPr/>
          <p:nvPr/>
        </p:nvSpPr>
        <p:spPr>
          <a:xfrm>
            <a:off x="2068920" y="2972520"/>
            <a:ext cx="51192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3" name="CustomShape 9"/>
          <p:cNvSpPr/>
          <p:nvPr/>
        </p:nvSpPr>
        <p:spPr>
          <a:xfrm>
            <a:off x="1316160" y="1955160"/>
            <a:ext cx="8193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4" name="CustomShape 10"/>
          <p:cNvSpPr/>
          <p:nvPr/>
        </p:nvSpPr>
        <p:spPr>
          <a:xfrm>
            <a:off x="3030120" y="1944720"/>
            <a:ext cx="24660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CustomShape 11"/>
          <p:cNvSpPr/>
          <p:nvPr/>
        </p:nvSpPr>
        <p:spPr>
          <a:xfrm>
            <a:off x="3030120" y="2466720"/>
            <a:ext cx="24660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CustomShape 12"/>
          <p:cNvSpPr/>
          <p:nvPr/>
        </p:nvSpPr>
        <p:spPr>
          <a:xfrm>
            <a:off x="3512160" y="1869840"/>
            <a:ext cx="608400" cy="43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7" name="CustomShape 13"/>
          <p:cNvSpPr/>
          <p:nvPr/>
        </p:nvSpPr>
        <p:spPr>
          <a:xfrm flipV="1">
            <a:off x="3279240" y="2082960"/>
            <a:ext cx="23112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4"/>
          <p:cNvSpPr/>
          <p:nvPr/>
        </p:nvSpPr>
        <p:spPr>
          <a:xfrm>
            <a:off x="3279240" y="2619000"/>
            <a:ext cx="23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5"/>
          <p:cNvSpPr/>
          <p:nvPr/>
        </p:nvSpPr>
        <p:spPr>
          <a:xfrm>
            <a:off x="4170600" y="1883160"/>
            <a:ext cx="430200" cy="405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0" name="CustomShape 16"/>
          <p:cNvSpPr/>
          <p:nvPr/>
        </p:nvSpPr>
        <p:spPr>
          <a:xfrm flipH="1" flipV="1" rot="5400000">
            <a:off x="3027240" y="2829240"/>
            <a:ext cx="49680" cy="1454760"/>
          </a:xfrm>
          <a:prstGeom prst="bentConnector3">
            <a:avLst>
              <a:gd name="adj1" fmla="val -19959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7"/>
          <p:cNvSpPr/>
          <p:nvPr/>
        </p:nvSpPr>
        <p:spPr>
          <a:xfrm>
            <a:off x="2766240" y="2378520"/>
            <a:ext cx="262800" cy="238320"/>
          </a:xfrm>
          <a:prstGeom prst="bentConnector3">
            <a:avLst>
              <a:gd name="adj1" fmla="val 6541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8"/>
          <p:cNvSpPr/>
          <p:nvPr/>
        </p:nvSpPr>
        <p:spPr>
          <a:xfrm rot="16200000">
            <a:off x="5685120" y="2156760"/>
            <a:ext cx="2788560" cy="306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383" name="CustomShape 19"/>
          <p:cNvSpPr/>
          <p:nvPr/>
        </p:nvSpPr>
        <p:spPr>
          <a:xfrm rot="10800000">
            <a:off x="3818520" y="1869840"/>
            <a:ext cx="3415320" cy="48600"/>
          </a:xfrm>
          <a:prstGeom prst="bentConnector4">
            <a:avLst>
              <a:gd name="adj1" fmla="val 4443"/>
              <a:gd name="adj2" fmla="val 487050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20"/>
          <p:cNvSpPr/>
          <p:nvPr/>
        </p:nvSpPr>
        <p:spPr>
          <a:xfrm>
            <a:off x="8434440" y="663840"/>
            <a:ext cx="653400" cy="34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5" name="CustomShape 21"/>
          <p:cNvSpPr/>
          <p:nvPr/>
        </p:nvSpPr>
        <p:spPr>
          <a:xfrm>
            <a:off x="1360800" y="273960"/>
            <a:ext cx="5700960" cy="3512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CustomShape 22"/>
          <p:cNvSpPr/>
          <p:nvPr/>
        </p:nvSpPr>
        <p:spPr>
          <a:xfrm>
            <a:off x="7063200" y="273960"/>
            <a:ext cx="2024280" cy="3512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7" name="CustomShape 23"/>
          <p:cNvSpPr/>
          <p:nvPr/>
        </p:nvSpPr>
        <p:spPr>
          <a:xfrm flipV="1">
            <a:off x="2766240" y="2094480"/>
            <a:ext cx="262800" cy="279720"/>
          </a:xfrm>
          <a:prstGeom prst="bentConnector3">
            <a:avLst>
              <a:gd name="adj1" fmla="val 65252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24"/>
          <p:cNvSpPr/>
          <p:nvPr/>
        </p:nvSpPr>
        <p:spPr>
          <a:xfrm>
            <a:off x="2967840" y="3064320"/>
            <a:ext cx="1034640" cy="322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9" name="CustomShape 25"/>
          <p:cNvSpPr/>
          <p:nvPr/>
        </p:nvSpPr>
        <p:spPr>
          <a:xfrm flipV="1">
            <a:off x="3154320" y="2255400"/>
            <a:ext cx="360" cy="20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26"/>
          <p:cNvSpPr/>
          <p:nvPr/>
        </p:nvSpPr>
        <p:spPr>
          <a:xfrm>
            <a:off x="3512160" y="2378520"/>
            <a:ext cx="608400" cy="43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1" name="CustomShape 27"/>
          <p:cNvSpPr/>
          <p:nvPr/>
        </p:nvSpPr>
        <p:spPr>
          <a:xfrm>
            <a:off x="4165200" y="2391480"/>
            <a:ext cx="457560" cy="405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2" name="CustomShape 28"/>
          <p:cNvSpPr/>
          <p:nvPr/>
        </p:nvSpPr>
        <p:spPr>
          <a:xfrm>
            <a:off x="5001840" y="1713240"/>
            <a:ext cx="641880" cy="10864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3" name="CustomShape 29"/>
          <p:cNvSpPr/>
          <p:nvPr/>
        </p:nvSpPr>
        <p:spPr>
          <a:xfrm>
            <a:off x="5323680" y="2801880"/>
            <a:ext cx="360" cy="29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30"/>
          <p:cNvSpPr/>
          <p:nvPr/>
        </p:nvSpPr>
        <p:spPr>
          <a:xfrm>
            <a:off x="5019120" y="4063680"/>
            <a:ext cx="606960" cy="55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95" name="Immagine 55_1" descr=""/>
          <p:cNvPicPr/>
          <p:nvPr/>
        </p:nvPicPr>
        <p:blipFill>
          <a:blip r:embed="rId1"/>
          <a:stretch/>
        </p:blipFill>
        <p:spPr>
          <a:xfrm flipH="1" rot="21504000">
            <a:off x="3942360" y="4032000"/>
            <a:ext cx="426240" cy="572760"/>
          </a:xfrm>
          <a:prstGeom prst="rect">
            <a:avLst/>
          </a:prstGeom>
          <a:ln w="0">
            <a:noFill/>
          </a:ln>
        </p:spPr>
      </p:pic>
      <p:sp>
        <p:nvSpPr>
          <p:cNvPr id="396" name="CustomShape 31"/>
          <p:cNvSpPr/>
          <p:nvPr/>
        </p:nvSpPr>
        <p:spPr>
          <a:xfrm>
            <a:off x="4411080" y="4063680"/>
            <a:ext cx="60696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7" name="CustomShape 32"/>
          <p:cNvSpPr/>
          <p:nvPr/>
        </p:nvSpPr>
        <p:spPr>
          <a:xfrm>
            <a:off x="5323680" y="3650040"/>
            <a:ext cx="360" cy="41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33"/>
          <p:cNvSpPr/>
          <p:nvPr/>
        </p:nvSpPr>
        <p:spPr>
          <a:xfrm>
            <a:off x="4602960" y="2086200"/>
            <a:ext cx="397080" cy="16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34"/>
          <p:cNvSpPr/>
          <p:nvPr/>
        </p:nvSpPr>
        <p:spPr>
          <a:xfrm flipV="1">
            <a:off x="4624920" y="2255760"/>
            <a:ext cx="374760" cy="33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00" name="Immagine 92_1" descr=""/>
          <p:cNvPicPr/>
          <p:nvPr/>
        </p:nvPicPr>
        <p:blipFill>
          <a:blip r:embed="rId2"/>
          <a:stretch/>
        </p:blipFill>
        <p:spPr>
          <a:xfrm>
            <a:off x="176400" y="127800"/>
            <a:ext cx="477720" cy="637560"/>
          </a:xfrm>
          <a:prstGeom prst="rect">
            <a:avLst/>
          </a:prstGeom>
          <a:ln w="0">
            <a:noFill/>
          </a:ln>
        </p:spPr>
      </p:pic>
      <p:sp>
        <p:nvSpPr>
          <p:cNvPr id="401" name="CustomShape 35"/>
          <p:cNvSpPr/>
          <p:nvPr/>
        </p:nvSpPr>
        <p:spPr>
          <a:xfrm flipH="1" rot="16200000">
            <a:off x="-327240" y="1511640"/>
            <a:ext cx="1619280" cy="129960"/>
          </a:xfrm>
          <a:prstGeom prst="bentConnector2">
            <a:avLst/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36"/>
          <p:cNvSpPr/>
          <p:nvPr/>
        </p:nvSpPr>
        <p:spPr>
          <a:xfrm rot="19719000">
            <a:off x="2056320" y="250704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37"/>
          <p:cNvSpPr/>
          <p:nvPr/>
        </p:nvSpPr>
        <p:spPr>
          <a:xfrm>
            <a:off x="1998720" y="2625480"/>
            <a:ext cx="6944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404" name="Immagine 33_1" descr=""/>
          <p:cNvPicPr/>
          <p:nvPr/>
        </p:nvPicPr>
        <p:blipFill>
          <a:blip r:embed="rId3"/>
          <a:stretch/>
        </p:blipFill>
        <p:spPr>
          <a:xfrm>
            <a:off x="3281760" y="2011320"/>
            <a:ext cx="140400" cy="138600"/>
          </a:xfrm>
          <a:prstGeom prst="rect">
            <a:avLst/>
          </a:prstGeom>
          <a:ln w="0">
            <a:noFill/>
          </a:ln>
        </p:spPr>
      </p:pic>
      <p:pic>
        <p:nvPicPr>
          <p:cNvPr id="405" name="Immagine 34_1" descr=""/>
          <p:cNvPicPr/>
          <p:nvPr/>
        </p:nvPicPr>
        <p:blipFill>
          <a:blip r:embed="rId4"/>
          <a:stretch/>
        </p:blipFill>
        <p:spPr>
          <a:xfrm>
            <a:off x="3210480" y="2846880"/>
            <a:ext cx="140400" cy="138600"/>
          </a:xfrm>
          <a:prstGeom prst="rect">
            <a:avLst/>
          </a:prstGeom>
          <a:ln w="0">
            <a:noFill/>
          </a:ln>
        </p:spPr>
      </p:pic>
      <p:sp>
        <p:nvSpPr>
          <p:cNvPr id="406" name="CustomShape 38"/>
          <p:cNvSpPr/>
          <p:nvPr/>
        </p:nvSpPr>
        <p:spPr>
          <a:xfrm>
            <a:off x="3318480" y="2792880"/>
            <a:ext cx="6840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7" name="CustomShape 39"/>
          <p:cNvSpPr/>
          <p:nvPr/>
        </p:nvSpPr>
        <p:spPr>
          <a:xfrm>
            <a:off x="3146040" y="208656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8" name="CustomShape 40"/>
          <p:cNvSpPr/>
          <p:nvPr/>
        </p:nvSpPr>
        <p:spPr>
          <a:xfrm rot="19719000">
            <a:off x="4770720" y="206820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41"/>
          <p:cNvSpPr/>
          <p:nvPr/>
        </p:nvSpPr>
        <p:spPr>
          <a:xfrm>
            <a:off x="4550400" y="198612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0" name="CustomShape 42"/>
          <p:cNvSpPr/>
          <p:nvPr/>
        </p:nvSpPr>
        <p:spPr>
          <a:xfrm rot="19719000">
            <a:off x="4796280" y="108036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43"/>
          <p:cNvSpPr/>
          <p:nvPr/>
        </p:nvSpPr>
        <p:spPr>
          <a:xfrm>
            <a:off x="4536000" y="976680"/>
            <a:ext cx="6944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2" name="CustomShape 44"/>
          <p:cNvSpPr/>
          <p:nvPr/>
        </p:nvSpPr>
        <p:spPr>
          <a:xfrm>
            <a:off x="4711680" y="280080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3" name="CustomShape 45"/>
          <p:cNvSpPr/>
          <p:nvPr/>
        </p:nvSpPr>
        <p:spPr>
          <a:xfrm rot="19719000">
            <a:off x="5218920" y="274104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46"/>
          <p:cNvSpPr/>
          <p:nvPr/>
        </p:nvSpPr>
        <p:spPr>
          <a:xfrm>
            <a:off x="5157360" y="3778920"/>
            <a:ext cx="9136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5" name="CustomShape 47"/>
          <p:cNvSpPr/>
          <p:nvPr/>
        </p:nvSpPr>
        <p:spPr>
          <a:xfrm flipV="1">
            <a:off x="2765520" y="1229400"/>
            <a:ext cx="2665080" cy="1143000"/>
          </a:xfrm>
          <a:prstGeom prst="bentConnector3">
            <a:avLst>
              <a:gd name="adj1" fmla="val 2495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48"/>
          <p:cNvSpPr/>
          <p:nvPr/>
        </p:nvSpPr>
        <p:spPr>
          <a:xfrm>
            <a:off x="2322000" y="2138760"/>
            <a:ext cx="442080" cy="478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17" name="CustomShape 49"/>
          <p:cNvSpPr/>
          <p:nvPr/>
        </p:nvSpPr>
        <p:spPr>
          <a:xfrm>
            <a:off x="1488960" y="936360"/>
            <a:ext cx="1099800" cy="549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18" name="CustomShape 50"/>
          <p:cNvSpPr/>
          <p:nvPr/>
        </p:nvSpPr>
        <p:spPr>
          <a:xfrm flipH="1" rot="5400000">
            <a:off x="1538640" y="2801880"/>
            <a:ext cx="981360" cy="585000"/>
          </a:xfrm>
          <a:prstGeom prst="bentConnector3">
            <a:avLst>
              <a:gd name="adj1" fmla="val -1078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51"/>
          <p:cNvSpPr/>
          <p:nvPr/>
        </p:nvSpPr>
        <p:spPr>
          <a:xfrm>
            <a:off x="1992240" y="2386440"/>
            <a:ext cx="549360" cy="230040"/>
          </a:xfrm>
          <a:prstGeom prst="bentConnector4">
            <a:avLst>
              <a:gd name="adj1" fmla="val 29865"/>
              <a:gd name="adj2" fmla="val 198541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52"/>
          <p:cNvSpPr/>
          <p:nvPr/>
        </p:nvSpPr>
        <p:spPr>
          <a:xfrm flipV="1">
            <a:off x="2544120" y="2375640"/>
            <a:ext cx="220320" cy="23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dash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53"/>
          <p:cNvSpPr/>
          <p:nvPr/>
        </p:nvSpPr>
        <p:spPr>
          <a:xfrm>
            <a:off x="2039400" y="1487160"/>
            <a:ext cx="5022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54"/>
          <p:cNvSpPr/>
          <p:nvPr/>
        </p:nvSpPr>
        <p:spPr>
          <a:xfrm>
            <a:off x="2544120" y="2139120"/>
            <a:ext cx="220320" cy="23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55"/>
          <p:cNvSpPr/>
          <p:nvPr/>
        </p:nvSpPr>
        <p:spPr>
          <a:xfrm rot="19719000">
            <a:off x="2191680" y="164844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56"/>
          <p:cNvSpPr/>
          <p:nvPr/>
        </p:nvSpPr>
        <p:spPr>
          <a:xfrm>
            <a:off x="2085120" y="1778760"/>
            <a:ext cx="6944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5" name="CustomShape 57"/>
          <p:cNvSpPr/>
          <p:nvPr/>
        </p:nvSpPr>
        <p:spPr>
          <a:xfrm flipV="1" rot="16200000">
            <a:off x="3119760" y="2805120"/>
            <a:ext cx="290880" cy="21852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58"/>
          <p:cNvSpPr/>
          <p:nvPr/>
        </p:nvSpPr>
        <p:spPr>
          <a:xfrm rot="10800000">
            <a:off x="2041200" y="936360"/>
            <a:ext cx="5227920" cy="799200"/>
          </a:xfrm>
          <a:prstGeom prst="bentConnector4">
            <a:avLst>
              <a:gd name="adj1" fmla="val 2543"/>
              <a:gd name="adj2" fmla="val 13006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59"/>
          <p:cNvSpPr/>
          <p:nvPr/>
        </p:nvSpPr>
        <p:spPr>
          <a:xfrm flipV="1" rot="10800000">
            <a:off x="2545200" y="1827720"/>
            <a:ext cx="4723920" cy="308880"/>
          </a:xfrm>
          <a:prstGeom prst="bentConnector4">
            <a:avLst>
              <a:gd name="adj1" fmla="val 2943"/>
              <a:gd name="adj2" fmla="val -70567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60"/>
          <p:cNvSpPr/>
          <p:nvPr/>
        </p:nvSpPr>
        <p:spPr>
          <a:xfrm rot="10800000">
            <a:off x="3376440" y="3387600"/>
            <a:ext cx="3618000" cy="84960"/>
          </a:xfrm>
          <a:prstGeom prst="bentConnector4">
            <a:avLst>
              <a:gd name="adj1" fmla="val 3473"/>
              <a:gd name="adj2" fmla="val -276033"/>
            </a:avLst>
          </a:prstGeom>
          <a:noFill/>
          <a:ln w="6480">
            <a:solidFill>
              <a:srgbClr val="ffc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61"/>
          <p:cNvSpPr/>
          <p:nvPr/>
        </p:nvSpPr>
        <p:spPr>
          <a:xfrm>
            <a:off x="5019120" y="3098880"/>
            <a:ext cx="60696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0" name="CustomShape 62"/>
          <p:cNvSpPr/>
          <p:nvPr/>
        </p:nvSpPr>
        <p:spPr>
          <a:xfrm>
            <a:off x="5019120" y="3098880"/>
            <a:ext cx="60696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1" name="CustomShape 63"/>
          <p:cNvSpPr/>
          <p:nvPr/>
        </p:nvSpPr>
        <p:spPr>
          <a:xfrm>
            <a:off x="5691600" y="3106080"/>
            <a:ext cx="547560" cy="5500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PS/2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2" name="CustomShape 64"/>
          <p:cNvSpPr/>
          <p:nvPr/>
        </p:nvSpPr>
        <p:spPr>
          <a:xfrm>
            <a:off x="6309000" y="3106440"/>
            <a:ext cx="54756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HDMI TX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5"/>
          <a:stretch/>
        </p:blipFill>
        <p:spPr>
          <a:xfrm>
            <a:off x="5043240" y="4804200"/>
            <a:ext cx="716040" cy="95508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434" name="CustomShape 65"/>
          <p:cNvSpPr/>
          <p:nvPr/>
        </p:nvSpPr>
        <p:spPr>
          <a:xfrm flipV="1">
            <a:off x="5760360" y="3655080"/>
            <a:ext cx="204480" cy="162360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35" name="" descr=""/>
          <p:cNvPicPr/>
          <p:nvPr/>
        </p:nvPicPr>
        <p:blipFill>
          <a:blip r:embed="rId6"/>
          <a:stretch/>
        </p:blipFill>
        <p:spPr>
          <a:xfrm rot="18000">
            <a:off x="6104520" y="4209840"/>
            <a:ext cx="1842840" cy="2458080"/>
          </a:xfrm>
          <a:prstGeom prst="rect">
            <a:avLst/>
          </a:prstGeom>
          <a:ln w="0">
            <a:noFill/>
          </a:ln>
        </p:spPr>
      </p:pic>
      <p:sp>
        <p:nvSpPr>
          <p:cNvPr id="436" name="CustomShape 66"/>
          <p:cNvSpPr/>
          <p:nvPr/>
        </p:nvSpPr>
        <p:spPr>
          <a:xfrm>
            <a:off x="6583320" y="3657600"/>
            <a:ext cx="448200" cy="55260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67"/>
          <p:cNvSpPr/>
          <p:nvPr/>
        </p:nvSpPr>
        <p:spPr>
          <a:xfrm>
            <a:off x="7233840" y="3224160"/>
            <a:ext cx="684720" cy="4320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  <a:ea typeface="DejaVu Sans"/>
              </a:rPr>
              <a:t>Simple Framebuffer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38" name="CustomShape 68"/>
          <p:cNvSpPr/>
          <p:nvPr/>
        </p:nvSpPr>
        <p:spPr>
          <a:xfrm>
            <a:off x="7233840" y="2468880"/>
            <a:ext cx="684720" cy="638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Mouse driver</a:t>
            </a: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zgpio dev/input/event0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39" name="Immagine 111_0" descr=""/>
          <p:cNvPicPr/>
          <p:nvPr/>
        </p:nvPicPr>
        <p:blipFill>
          <a:blip r:embed="rId7"/>
          <a:stretch/>
        </p:blipFill>
        <p:spPr>
          <a:xfrm>
            <a:off x="6240240" y="4619880"/>
            <a:ext cx="1576080" cy="115776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440" name="CustomShape 69"/>
          <p:cNvSpPr/>
          <p:nvPr/>
        </p:nvSpPr>
        <p:spPr>
          <a:xfrm>
            <a:off x="7920000" y="1554480"/>
            <a:ext cx="1062360" cy="21016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sdr-app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QT5 - C++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41" name="CustomShape 70"/>
          <p:cNvSpPr/>
          <p:nvPr/>
        </p:nvSpPr>
        <p:spPr>
          <a:xfrm>
            <a:off x="7233840" y="1554120"/>
            <a:ext cx="684720" cy="638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/dev/uio0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/dev/uio8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1309320" y="2133000"/>
            <a:ext cx="504000" cy="4294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2692080" y="3070800"/>
            <a:ext cx="1790280" cy="1369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5291280" y="692280"/>
            <a:ext cx="839160" cy="61056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Capture RF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16 bits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302400" y="2044440"/>
            <a:ext cx="789840" cy="61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6" name="CustomShape 5"/>
          <p:cNvSpPr/>
          <p:nvPr/>
        </p:nvSpPr>
        <p:spPr>
          <a:xfrm>
            <a:off x="2591640" y="989640"/>
            <a:ext cx="1940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(12 bits + OTR) – 64 MSps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7" name="CustomShape 6"/>
          <p:cNvSpPr/>
          <p:nvPr/>
        </p:nvSpPr>
        <p:spPr>
          <a:xfrm>
            <a:off x="1330920" y="3070440"/>
            <a:ext cx="957960" cy="4561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Clocking Wizard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8" name="CustomShape 7"/>
          <p:cNvSpPr/>
          <p:nvPr/>
        </p:nvSpPr>
        <p:spPr>
          <a:xfrm>
            <a:off x="1224360" y="1917720"/>
            <a:ext cx="6480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49" name="CustomShape 8"/>
          <p:cNvSpPr/>
          <p:nvPr/>
        </p:nvSpPr>
        <p:spPr>
          <a:xfrm rot="16200000">
            <a:off x="5504760" y="2118960"/>
            <a:ext cx="2786400" cy="306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450" name="CustomShape 9"/>
          <p:cNvSpPr/>
          <p:nvPr/>
        </p:nvSpPr>
        <p:spPr>
          <a:xfrm>
            <a:off x="7956000" y="994320"/>
            <a:ext cx="1004760" cy="156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1" name="CustomShape 10"/>
          <p:cNvSpPr/>
          <p:nvPr/>
        </p:nvSpPr>
        <p:spPr>
          <a:xfrm>
            <a:off x="1183680" y="237600"/>
            <a:ext cx="5696640" cy="44766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2" name="CustomShape 11"/>
          <p:cNvSpPr/>
          <p:nvPr/>
        </p:nvSpPr>
        <p:spPr>
          <a:xfrm>
            <a:off x="6881760" y="237600"/>
            <a:ext cx="2022840" cy="3510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3" name="CustomShape 12"/>
          <p:cNvSpPr/>
          <p:nvPr/>
        </p:nvSpPr>
        <p:spPr>
          <a:xfrm>
            <a:off x="2968560" y="3935160"/>
            <a:ext cx="1445040" cy="3222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10K – 32 MHz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4" name="CustomShape 13"/>
          <p:cNvSpPr/>
          <p:nvPr/>
        </p:nvSpPr>
        <p:spPr>
          <a:xfrm>
            <a:off x="2975760" y="3331440"/>
            <a:ext cx="539280" cy="42984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CIC-IQ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5" name="CustomShape 14"/>
          <p:cNvSpPr/>
          <p:nvPr/>
        </p:nvSpPr>
        <p:spPr>
          <a:xfrm>
            <a:off x="3935160" y="3344760"/>
            <a:ext cx="449640" cy="404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FIR-IQ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6" name="CustomShape 15"/>
          <p:cNvSpPr/>
          <p:nvPr/>
        </p:nvSpPr>
        <p:spPr>
          <a:xfrm>
            <a:off x="4643640" y="2796480"/>
            <a:ext cx="753480" cy="36504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AM / LSB / USB DEMOD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57" name="CustomShape 16"/>
          <p:cNvSpPr/>
          <p:nvPr/>
        </p:nvSpPr>
        <p:spPr>
          <a:xfrm>
            <a:off x="4816080" y="4989240"/>
            <a:ext cx="763920" cy="549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PCM 5102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(Digital to Analog)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58" name="Immagine 55_2" descr=""/>
          <p:cNvPicPr/>
          <p:nvPr/>
        </p:nvPicPr>
        <p:blipFill>
          <a:blip r:embed="rId1"/>
          <a:stretch/>
        </p:blipFill>
        <p:spPr>
          <a:xfrm flipH="1" rot="21504000">
            <a:off x="3737160" y="4994640"/>
            <a:ext cx="425880" cy="572400"/>
          </a:xfrm>
          <a:prstGeom prst="rect">
            <a:avLst/>
          </a:prstGeom>
          <a:ln w="0">
            <a:noFill/>
          </a:ln>
        </p:spPr>
      </p:pic>
      <p:sp>
        <p:nvSpPr>
          <p:cNvPr id="459" name="CustomShape 17"/>
          <p:cNvSpPr/>
          <p:nvPr/>
        </p:nvSpPr>
        <p:spPr>
          <a:xfrm>
            <a:off x="4209480" y="4989600"/>
            <a:ext cx="606240" cy="549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Amplifier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460" name="Immagine 92_2" descr=""/>
          <p:cNvPicPr/>
          <p:nvPr/>
        </p:nvPicPr>
        <p:blipFill>
          <a:blip r:embed="rId2"/>
          <a:stretch/>
        </p:blipFill>
        <p:spPr>
          <a:xfrm>
            <a:off x="365760" y="182880"/>
            <a:ext cx="477360" cy="636840"/>
          </a:xfrm>
          <a:prstGeom prst="rect">
            <a:avLst/>
          </a:prstGeom>
          <a:ln w="0">
            <a:noFill/>
          </a:ln>
        </p:spPr>
      </p:pic>
      <p:sp>
        <p:nvSpPr>
          <p:cNvPr id="461" name="CustomShape 18"/>
          <p:cNvSpPr/>
          <p:nvPr/>
        </p:nvSpPr>
        <p:spPr>
          <a:xfrm rot="19719000">
            <a:off x="1715400" y="2249640"/>
            <a:ext cx="24912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9"/>
          <p:cNvSpPr/>
          <p:nvPr/>
        </p:nvSpPr>
        <p:spPr>
          <a:xfrm>
            <a:off x="1694160" y="2522520"/>
            <a:ext cx="5533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3" name="CustomShape 20"/>
          <p:cNvSpPr/>
          <p:nvPr/>
        </p:nvSpPr>
        <p:spPr>
          <a:xfrm rot="19719000">
            <a:off x="4699440" y="1103400"/>
            <a:ext cx="249120" cy="19620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21"/>
          <p:cNvSpPr/>
          <p:nvPr/>
        </p:nvSpPr>
        <p:spPr>
          <a:xfrm>
            <a:off x="4435560" y="1275120"/>
            <a:ext cx="55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16 (13)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5" name="CustomShape 22"/>
          <p:cNvSpPr/>
          <p:nvPr/>
        </p:nvSpPr>
        <p:spPr>
          <a:xfrm>
            <a:off x="5061240" y="3253320"/>
            <a:ext cx="5216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32(32)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6" name="CustomShape 23"/>
          <p:cNvSpPr/>
          <p:nvPr/>
        </p:nvSpPr>
        <p:spPr>
          <a:xfrm rot="19719000">
            <a:off x="4847040" y="325440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4"/>
          <p:cNvSpPr/>
          <p:nvPr/>
        </p:nvSpPr>
        <p:spPr>
          <a:xfrm>
            <a:off x="4574880" y="4532760"/>
            <a:ext cx="8409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I2S 16(16)x2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8" name="CustomShape 25"/>
          <p:cNvSpPr/>
          <p:nvPr/>
        </p:nvSpPr>
        <p:spPr>
          <a:xfrm>
            <a:off x="1311480" y="899640"/>
            <a:ext cx="1099080" cy="54900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Test Generator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0.1-30 MHz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AM modulated 1KHz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69" name="CustomShape 26"/>
          <p:cNvSpPr/>
          <p:nvPr/>
        </p:nvSpPr>
        <p:spPr>
          <a:xfrm rot="19719000">
            <a:off x="1831680" y="160992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27"/>
          <p:cNvSpPr/>
          <p:nvPr/>
        </p:nvSpPr>
        <p:spPr>
          <a:xfrm>
            <a:off x="1977120" y="1741320"/>
            <a:ext cx="553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16 (12)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1" name="CustomShape 28"/>
          <p:cNvSpPr/>
          <p:nvPr/>
        </p:nvSpPr>
        <p:spPr>
          <a:xfrm>
            <a:off x="4757760" y="3617280"/>
            <a:ext cx="606600" cy="2754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I2S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2" name="CustomShape 29"/>
          <p:cNvSpPr/>
          <p:nvPr/>
        </p:nvSpPr>
        <p:spPr>
          <a:xfrm>
            <a:off x="5433120" y="4073400"/>
            <a:ext cx="799200" cy="54936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PS/2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mouse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3" name="CustomShape 30"/>
          <p:cNvSpPr/>
          <p:nvPr/>
        </p:nvSpPr>
        <p:spPr>
          <a:xfrm>
            <a:off x="6232680" y="4084560"/>
            <a:ext cx="639720" cy="54936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HDMI TX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3"/>
          <a:stretch/>
        </p:blipFill>
        <p:spPr>
          <a:xfrm>
            <a:off x="5943600" y="5446440"/>
            <a:ext cx="715680" cy="95436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475" name="" descr=""/>
          <p:cNvPicPr/>
          <p:nvPr/>
        </p:nvPicPr>
        <p:blipFill>
          <a:blip r:embed="rId4"/>
          <a:stretch/>
        </p:blipFill>
        <p:spPr>
          <a:xfrm rot="18000">
            <a:off x="6921360" y="3845520"/>
            <a:ext cx="2145960" cy="2862000"/>
          </a:xfrm>
          <a:prstGeom prst="rect">
            <a:avLst/>
          </a:prstGeom>
          <a:ln w="0">
            <a:noFill/>
          </a:ln>
        </p:spPr>
      </p:pic>
      <p:sp>
        <p:nvSpPr>
          <p:cNvPr id="476" name="CustomShape 31"/>
          <p:cNvSpPr/>
          <p:nvPr/>
        </p:nvSpPr>
        <p:spPr>
          <a:xfrm>
            <a:off x="7052400" y="3185640"/>
            <a:ext cx="684000" cy="4316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Simple Framebuffer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7" name="CustomShape 32"/>
          <p:cNvSpPr/>
          <p:nvPr/>
        </p:nvSpPr>
        <p:spPr>
          <a:xfrm>
            <a:off x="7053480" y="2547360"/>
            <a:ext cx="684000" cy="637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Mouse driver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zgpio dev/input/event0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78" name="CustomShape 33"/>
          <p:cNvSpPr/>
          <p:nvPr/>
        </p:nvSpPr>
        <p:spPr>
          <a:xfrm>
            <a:off x="7737840" y="1517400"/>
            <a:ext cx="1061640" cy="2099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Sdr-app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WSJT-X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QT5 - C++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79" name="CustomShape 34"/>
          <p:cNvSpPr/>
          <p:nvPr/>
        </p:nvSpPr>
        <p:spPr>
          <a:xfrm>
            <a:off x="7052400" y="1517040"/>
            <a:ext cx="684000" cy="548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/dev/uio0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/dev/uio12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80" name="CustomShape 35"/>
          <p:cNvSpPr/>
          <p:nvPr/>
        </p:nvSpPr>
        <p:spPr>
          <a:xfrm>
            <a:off x="2692440" y="1785240"/>
            <a:ext cx="1790280" cy="12369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Spectrum DDC (Zoom FFT)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81" name="CustomShape 36"/>
          <p:cNvSpPr/>
          <p:nvPr/>
        </p:nvSpPr>
        <p:spPr>
          <a:xfrm>
            <a:off x="3174840" y="2613600"/>
            <a:ext cx="1307520" cy="32256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DDS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2K – 32 MHz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82" name="CustomShape 37"/>
          <p:cNvSpPr/>
          <p:nvPr/>
        </p:nvSpPr>
        <p:spPr>
          <a:xfrm>
            <a:off x="3155400" y="2090520"/>
            <a:ext cx="847440" cy="43092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CIC - IQ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4-8192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83" name="CustomShape 38"/>
          <p:cNvSpPr/>
          <p:nvPr/>
        </p:nvSpPr>
        <p:spPr>
          <a:xfrm>
            <a:off x="4003920" y="2100600"/>
            <a:ext cx="457200" cy="4208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FIR–IQ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84" name="CustomShape 39"/>
          <p:cNvSpPr/>
          <p:nvPr/>
        </p:nvSpPr>
        <p:spPr>
          <a:xfrm>
            <a:off x="5306040" y="1334520"/>
            <a:ext cx="839160" cy="63936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Capture FT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2 x 16384 x 16 bits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85" name="CustomShape 40"/>
          <p:cNvSpPr/>
          <p:nvPr/>
        </p:nvSpPr>
        <p:spPr>
          <a:xfrm>
            <a:off x="2838600" y="2218320"/>
            <a:ext cx="31572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86" name="CustomShape 41"/>
          <p:cNvSpPr/>
          <p:nvPr/>
        </p:nvSpPr>
        <p:spPr>
          <a:xfrm>
            <a:off x="2659680" y="3436200"/>
            <a:ext cx="315360" cy="30276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87" name="CustomShape 42"/>
          <p:cNvSpPr/>
          <p:nvPr/>
        </p:nvSpPr>
        <p:spPr>
          <a:xfrm>
            <a:off x="3448080" y="3421800"/>
            <a:ext cx="539280" cy="33912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Ampl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X1-1024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88" name="CustomShape 43"/>
          <p:cNvSpPr/>
          <p:nvPr/>
        </p:nvSpPr>
        <p:spPr>
          <a:xfrm flipH="1" flipV="1">
            <a:off x="2816280" y="3737880"/>
            <a:ext cx="150840" cy="35604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44"/>
          <p:cNvSpPr/>
          <p:nvPr/>
        </p:nvSpPr>
        <p:spPr>
          <a:xfrm>
            <a:off x="2016720" y="2149560"/>
            <a:ext cx="478440" cy="42912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Switch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90" name="CustomShape 45"/>
          <p:cNvSpPr/>
          <p:nvPr/>
        </p:nvSpPr>
        <p:spPr>
          <a:xfrm>
            <a:off x="1814760" y="2347920"/>
            <a:ext cx="319680" cy="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46"/>
          <p:cNvSpPr/>
          <p:nvPr/>
        </p:nvSpPr>
        <p:spPr>
          <a:xfrm>
            <a:off x="1861560" y="1449720"/>
            <a:ext cx="452880" cy="69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47"/>
          <p:cNvSpPr/>
          <p:nvPr/>
        </p:nvSpPr>
        <p:spPr>
          <a:xfrm flipH="1" flipV="1">
            <a:off x="1559520" y="2561760"/>
            <a:ext cx="248040" cy="50652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48"/>
          <p:cNvSpPr/>
          <p:nvPr/>
        </p:nvSpPr>
        <p:spPr>
          <a:xfrm flipV="1">
            <a:off x="2495880" y="1194120"/>
            <a:ext cx="2755080" cy="1167480"/>
          </a:xfrm>
          <a:prstGeom prst="curvedConnector3">
            <a:avLst>
              <a:gd name="adj1" fmla="val 4633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49"/>
          <p:cNvSpPr/>
          <p:nvPr/>
        </p:nvSpPr>
        <p:spPr>
          <a:xfrm>
            <a:off x="2495880" y="2364480"/>
            <a:ext cx="320400" cy="107064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50"/>
          <p:cNvSpPr/>
          <p:nvPr/>
        </p:nvSpPr>
        <p:spPr>
          <a:xfrm>
            <a:off x="2496240" y="2364480"/>
            <a:ext cx="34128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51"/>
          <p:cNvSpPr/>
          <p:nvPr/>
        </p:nvSpPr>
        <p:spPr>
          <a:xfrm flipV="1">
            <a:off x="1094040" y="2346840"/>
            <a:ext cx="214560" cy="144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52"/>
          <p:cNvSpPr/>
          <p:nvPr/>
        </p:nvSpPr>
        <p:spPr>
          <a:xfrm>
            <a:off x="1194120" y="5446080"/>
            <a:ext cx="1301040" cy="793080"/>
          </a:xfrm>
          <a:prstGeom prst="rect">
            <a:avLst/>
          </a:prstGeom>
          <a:noFill/>
          <a:ln w="12600">
            <a:solidFill>
              <a:srgbClr val="ff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Configurable from / readable from / 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write to /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PS (CPU)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98" name="CustomShape 53"/>
          <p:cNvSpPr/>
          <p:nvPr/>
        </p:nvSpPr>
        <p:spPr>
          <a:xfrm flipH="1" flipV="1">
            <a:off x="2996280" y="2521440"/>
            <a:ext cx="176760" cy="25200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55"/>
          <p:cNvSpPr/>
          <p:nvPr/>
        </p:nvSpPr>
        <p:spPr>
          <a:xfrm>
            <a:off x="5020560" y="3161880"/>
            <a:ext cx="40680" cy="45540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Line 56"/>
          <p:cNvSpPr/>
          <p:nvPr/>
        </p:nvSpPr>
        <p:spPr>
          <a:xfrm flipV="1">
            <a:off x="4385160" y="2795760"/>
            <a:ext cx="635400" cy="75060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Line 57"/>
          <p:cNvSpPr/>
          <p:nvPr/>
        </p:nvSpPr>
        <p:spPr>
          <a:xfrm>
            <a:off x="5061240" y="3893040"/>
            <a:ext cx="136800" cy="109620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58"/>
          <p:cNvSpPr/>
          <p:nvPr/>
        </p:nvSpPr>
        <p:spPr>
          <a:xfrm>
            <a:off x="5864040" y="2065680"/>
            <a:ext cx="880560" cy="4564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I2S → DMA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03" name="CustomShape 60"/>
          <p:cNvSpPr/>
          <p:nvPr/>
        </p:nvSpPr>
        <p:spPr>
          <a:xfrm>
            <a:off x="7053480" y="2066760"/>
            <a:ext cx="684000" cy="4802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Audio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xlnx-i2s-snd-card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04" name="Line 63"/>
          <p:cNvSpPr/>
          <p:nvPr/>
        </p:nvSpPr>
        <p:spPr>
          <a:xfrm flipV="1">
            <a:off x="4461480" y="1653480"/>
            <a:ext cx="844560" cy="65700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05" name="" descr=""/>
          <p:cNvPicPr/>
          <p:nvPr/>
        </p:nvPicPr>
        <p:blipFill>
          <a:blip r:embed="rId5"/>
          <a:stretch/>
        </p:blipFill>
        <p:spPr>
          <a:xfrm>
            <a:off x="7132320" y="4297680"/>
            <a:ext cx="1807200" cy="1371240"/>
          </a:xfrm>
          <a:prstGeom prst="rect">
            <a:avLst/>
          </a:prstGeom>
          <a:ln w="0">
            <a:noFill/>
          </a:ln>
        </p:spPr>
      </p:pic>
      <p:sp>
        <p:nvSpPr>
          <p:cNvPr id="506" name="CustomShape 65"/>
          <p:cNvSpPr/>
          <p:nvPr/>
        </p:nvSpPr>
        <p:spPr>
          <a:xfrm flipH="1" flipV="1">
            <a:off x="1559880" y="2561760"/>
            <a:ext cx="248040" cy="50652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cxnSp>
        <p:nvCxnSpPr>
          <p:cNvPr id="507" name=""/>
          <p:cNvCxnSpPr>
            <a:stCxn id="472" idx="2"/>
            <a:endCxn id="474" idx="0"/>
          </p:cNvCxnSpPr>
          <p:nvPr/>
        </p:nvCxnSpPr>
        <p:spPr>
          <a:xfrm>
            <a:off x="5832720" y="4622760"/>
            <a:ext cx="469080" cy="82404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508" name=""/>
          <p:cNvCxnSpPr>
            <a:stCxn id="477" idx="1"/>
            <a:endCxn id="472" idx="0"/>
          </p:cNvCxnSpPr>
          <p:nvPr/>
        </p:nvCxnSpPr>
        <p:spPr>
          <a:xfrm flipH="1">
            <a:off x="5832720" y="2866320"/>
            <a:ext cx="1221120" cy="120744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509" name=""/>
          <p:cNvCxnSpPr>
            <a:stCxn id="473" idx="2"/>
            <a:endCxn id="505" idx="1"/>
          </p:cNvCxnSpPr>
          <p:nvPr/>
        </p:nvCxnSpPr>
        <p:spPr>
          <a:xfrm>
            <a:off x="6552360" y="4633920"/>
            <a:ext cx="580320" cy="34956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510" name=""/>
          <p:cNvCxnSpPr/>
          <p:nvPr/>
        </p:nvCxnSpPr>
        <p:spPr>
          <a:xfrm flipH="1">
            <a:off x="6527520" y="3401280"/>
            <a:ext cx="500400" cy="68364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511" name=""/>
          <p:cNvCxnSpPr/>
          <p:nvPr/>
        </p:nvCxnSpPr>
        <p:spPr>
          <a:xfrm flipH="1">
            <a:off x="6527520" y="3401280"/>
            <a:ext cx="500400" cy="68364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512" name=""/>
          <p:cNvCxnSpPr>
            <a:stCxn id="471" idx="3"/>
            <a:endCxn id="502" idx="1"/>
          </p:cNvCxnSpPr>
          <p:nvPr/>
        </p:nvCxnSpPr>
        <p:spPr>
          <a:xfrm flipV="1">
            <a:off x="5364360" y="2293920"/>
            <a:ext cx="500040" cy="146124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513" name=""/>
          <p:cNvCxnSpPr>
            <a:stCxn id="460" idx="2"/>
          </p:cNvCxnSpPr>
          <p:nvPr/>
        </p:nvCxnSpPr>
        <p:spPr>
          <a:xfrm>
            <a:off x="604440" y="819720"/>
            <a:ext cx="124200" cy="42300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sp>
        <p:nvSpPr>
          <p:cNvPr id="514" name="CustomShape 84"/>
          <p:cNvSpPr/>
          <p:nvPr/>
        </p:nvSpPr>
        <p:spPr>
          <a:xfrm>
            <a:off x="333360" y="1242360"/>
            <a:ext cx="789840" cy="610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Low pass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Filter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800" spc="-1" strike="noStrike">
                <a:solidFill>
                  <a:srgbClr val="000000"/>
                </a:solidFill>
                <a:latin typeface="Calibri"/>
                <a:ea typeface="DejaVu Sans"/>
              </a:rPr>
              <a:t>32 MHz</a:t>
            </a:r>
            <a:endParaRPr b="0" lang="en-US" sz="800" spc="-1" strike="noStrike">
              <a:latin typeface="Arial"/>
            </a:endParaRPr>
          </a:p>
        </p:txBody>
      </p:sp>
      <p:cxnSp>
        <p:nvCxnSpPr>
          <p:cNvPr id="515" name=""/>
          <p:cNvCxnSpPr>
            <a:stCxn id="514" idx="2"/>
            <a:endCxn id="445" idx="0"/>
          </p:cNvCxnSpPr>
          <p:nvPr/>
        </p:nvCxnSpPr>
        <p:spPr>
          <a:xfrm flipH="1">
            <a:off x="697320" y="1852920"/>
            <a:ext cx="31320" cy="191880"/>
          </a:xfrm>
          <a:prstGeom prst="curvedConnector3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2035440" y="1102320"/>
            <a:ext cx="79020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4224240" y="1102320"/>
            <a:ext cx="890280" cy="610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2827800" y="1409040"/>
            <a:ext cx="7786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4"/>
          <p:cNvSpPr/>
          <p:nvPr/>
        </p:nvSpPr>
        <p:spPr>
          <a:xfrm>
            <a:off x="615240" y="1093320"/>
            <a:ext cx="79020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1407240" y="1400040"/>
            <a:ext cx="62676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6"/>
          <p:cNvSpPr/>
          <p:nvPr/>
        </p:nvSpPr>
        <p:spPr>
          <a:xfrm>
            <a:off x="2883600" y="1193400"/>
            <a:ext cx="8193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2138040" y="3042000"/>
            <a:ext cx="58572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 flipV="1">
            <a:off x="2431440" y="1712520"/>
            <a:ext cx="36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9"/>
          <p:cNvSpPr/>
          <p:nvPr/>
        </p:nvSpPr>
        <p:spPr>
          <a:xfrm>
            <a:off x="1401840" y="923400"/>
            <a:ext cx="8193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5" name="CustomShape 10"/>
          <p:cNvSpPr/>
          <p:nvPr/>
        </p:nvSpPr>
        <p:spPr>
          <a:xfrm rot="16200000">
            <a:off x="3881880" y="2336040"/>
            <a:ext cx="2788560" cy="306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526" name="CustomShape 11"/>
          <p:cNvSpPr/>
          <p:nvPr/>
        </p:nvSpPr>
        <p:spPr>
          <a:xfrm>
            <a:off x="5535720" y="1987920"/>
            <a:ext cx="462240" cy="5101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7" name="CustomShape 12"/>
          <p:cNvSpPr/>
          <p:nvPr/>
        </p:nvSpPr>
        <p:spPr>
          <a:xfrm>
            <a:off x="6054480" y="2131200"/>
            <a:ext cx="546840" cy="34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8" name="CustomShape 13"/>
          <p:cNvSpPr/>
          <p:nvPr/>
        </p:nvSpPr>
        <p:spPr>
          <a:xfrm>
            <a:off x="1528200" y="408240"/>
            <a:ext cx="3745440" cy="3512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CustomShape 14"/>
          <p:cNvSpPr/>
          <p:nvPr/>
        </p:nvSpPr>
        <p:spPr>
          <a:xfrm>
            <a:off x="5290920" y="403920"/>
            <a:ext cx="1000080" cy="3512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CustomShape 15"/>
          <p:cNvSpPr/>
          <p:nvPr/>
        </p:nvSpPr>
        <p:spPr>
          <a:xfrm>
            <a:off x="6651720" y="2131200"/>
            <a:ext cx="546840" cy="34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1" name="CustomShape 16"/>
          <p:cNvSpPr/>
          <p:nvPr/>
        </p:nvSpPr>
        <p:spPr>
          <a:xfrm>
            <a:off x="6944760" y="1179720"/>
            <a:ext cx="1766520" cy="19015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2" name="CustomShape 17"/>
          <p:cNvSpPr/>
          <p:nvPr/>
        </p:nvSpPr>
        <p:spPr>
          <a:xfrm>
            <a:off x="7447680" y="1954800"/>
            <a:ext cx="761040" cy="693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3" name="CustomShape 18"/>
          <p:cNvSpPr/>
          <p:nvPr/>
        </p:nvSpPr>
        <p:spPr>
          <a:xfrm flipH="1" flipV="1">
            <a:off x="1007280" y="1704240"/>
            <a:ext cx="1418760" cy="133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34" name="Immagine 26" descr=""/>
          <p:cNvPicPr/>
          <p:nvPr/>
        </p:nvPicPr>
        <p:blipFill>
          <a:blip r:embed="rId1"/>
          <a:stretch/>
        </p:blipFill>
        <p:spPr>
          <a:xfrm>
            <a:off x="217440" y="284040"/>
            <a:ext cx="477720" cy="637560"/>
          </a:xfrm>
          <a:prstGeom prst="rect">
            <a:avLst/>
          </a:prstGeom>
          <a:ln w="0">
            <a:noFill/>
          </a:ln>
        </p:spPr>
      </p:pic>
      <p:sp>
        <p:nvSpPr>
          <p:cNvPr id="535" name="CustomShape 19"/>
          <p:cNvSpPr/>
          <p:nvPr/>
        </p:nvSpPr>
        <p:spPr>
          <a:xfrm>
            <a:off x="456840" y="923400"/>
            <a:ext cx="156240" cy="47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0"/>
          <p:cNvSpPr/>
          <p:nvPr/>
        </p:nvSpPr>
        <p:spPr>
          <a:xfrm>
            <a:off x="3427560" y="2723760"/>
            <a:ext cx="89028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7" name="CustomShape 21"/>
          <p:cNvSpPr/>
          <p:nvPr/>
        </p:nvSpPr>
        <p:spPr>
          <a:xfrm flipV="1">
            <a:off x="3873600" y="1646280"/>
            <a:ext cx="360" cy="107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2"/>
          <p:cNvSpPr/>
          <p:nvPr/>
        </p:nvSpPr>
        <p:spPr>
          <a:xfrm>
            <a:off x="3607920" y="1179360"/>
            <a:ext cx="529560" cy="467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9" name="CustomShape 23"/>
          <p:cNvSpPr/>
          <p:nvPr/>
        </p:nvSpPr>
        <p:spPr>
          <a:xfrm flipV="1">
            <a:off x="4139640" y="1406160"/>
            <a:ext cx="83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4"/>
          <p:cNvSpPr/>
          <p:nvPr/>
        </p:nvSpPr>
        <p:spPr>
          <a:xfrm>
            <a:off x="5115960" y="1408680"/>
            <a:ext cx="417960" cy="83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25"/>
          <p:cNvSpPr/>
          <p:nvPr/>
        </p:nvSpPr>
        <p:spPr>
          <a:xfrm rot="5400000">
            <a:off x="4403520" y="1970280"/>
            <a:ext cx="835200" cy="1892520"/>
          </a:xfrm>
          <a:prstGeom prst="bentConnector3">
            <a:avLst>
              <a:gd name="adj1" fmla="val 1273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26"/>
          <p:cNvSpPr/>
          <p:nvPr/>
        </p:nvSpPr>
        <p:spPr>
          <a:xfrm>
            <a:off x="3786120" y="3366720"/>
            <a:ext cx="11790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43" name="CustomShape 27"/>
          <p:cNvSpPr/>
          <p:nvPr/>
        </p:nvSpPr>
        <p:spPr>
          <a:xfrm flipV="1">
            <a:off x="3873600" y="1409760"/>
            <a:ext cx="264240" cy="23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28"/>
          <p:cNvSpPr/>
          <p:nvPr/>
        </p:nvSpPr>
        <p:spPr>
          <a:xfrm>
            <a:off x="3607920" y="1414080"/>
            <a:ext cx="529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29"/>
          <p:cNvSpPr/>
          <p:nvPr/>
        </p:nvSpPr>
        <p:spPr>
          <a:xfrm rot="6904200">
            <a:off x="6933960" y="3558240"/>
            <a:ext cx="938520" cy="267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46" name="Immagine 111" descr=""/>
          <p:cNvPicPr/>
          <p:nvPr/>
        </p:nvPicPr>
        <p:blipFill>
          <a:blip r:embed="rId2"/>
          <a:stretch/>
        </p:blipFill>
        <p:spPr>
          <a:xfrm>
            <a:off x="5335560" y="4034160"/>
            <a:ext cx="3710160" cy="2726280"/>
          </a:xfrm>
          <a:prstGeom prst="rect">
            <a:avLst/>
          </a:prstGeom>
          <a:ln w="0">
            <a:noFill/>
          </a:ln>
        </p:spPr>
      </p:pic>
      <p:pic>
        <p:nvPicPr>
          <p:cNvPr id="547" name="Immagine 113" descr=""/>
          <p:cNvPicPr/>
          <p:nvPr/>
        </p:nvPicPr>
        <p:blipFill>
          <a:blip r:embed="rId3"/>
          <a:stretch/>
        </p:blipFill>
        <p:spPr>
          <a:xfrm>
            <a:off x="1253160" y="4007880"/>
            <a:ext cx="3868560" cy="286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2035440" y="1102320"/>
            <a:ext cx="79020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4224240" y="1102320"/>
            <a:ext cx="890280" cy="6109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2827800" y="1409040"/>
            <a:ext cx="7786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4"/>
          <p:cNvSpPr/>
          <p:nvPr/>
        </p:nvSpPr>
        <p:spPr>
          <a:xfrm>
            <a:off x="615240" y="1093320"/>
            <a:ext cx="79020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2" name="CustomShape 5"/>
          <p:cNvSpPr/>
          <p:nvPr/>
        </p:nvSpPr>
        <p:spPr>
          <a:xfrm>
            <a:off x="1407240" y="1400040"/>
            <a:ext cx="62676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6"/>
          <p:cNvSpPr/>
          <p:nvPr/>
        </p:nvSpPr>
        <p:spPr>
          <a:xfrm>
            <a:off x="2883600" y="1193400"/>
            <a:ext cx="8193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4" name="CustomShape 7"/>
          <p:cNvSpPr/>
          <p:nvPr/>
        </p:nvSpPr>
        <p:spPr>
          <a:xfrm>
            <a:off x="2138040" y="3042000"/>
            <a:ext cx="58572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5" name="CustomShape 8"/>
          <p:cNvSpPr/>
          <p:nvPr/>
        </p:nvSpPr>
        <p:spPr>
          <a:xfrm flipV="1">
            <a:off x="2431440" y="1712520"/>
            <a:ext cx="360" cy="13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9"/>
          <p:cNvSpPr/>
          <p:nvPr/>
        </p:nvSpPr>
        <p:spPr>
          <a:xfrm>
            <a:off x="1401840" y="923400"/>
            <a:ext cx="8193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7" name="CustomShape 10"/>
          <p:cNvSpPr/>
          <p:nvPr/>
        </p:nvSpPr>
        <p:spPr>
          <a:xfrm rot="16200000">
            <a:off x="3881880" y="2336040"/>
            <a:ext cx="2788560" cy="306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558" name="CustomShape 11"/>
          <p:cNvSpPr/>
          <p:nvPr/>
        </p:nvSpPr>
        <p:spPr>
          <a:xfrm>
            <a:off x="5535720" y="1987920"/>
            <a:ext cx="462240" cy="5101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9" name="CustomShape 12"/>
          <p:cNvSpPr/>
          <p:nvPr/>
        </p:nvSpPr>
        <p:spPr>
          <a:xfrm>
            <a:off x="6054480" y="2131200"/>
            <a:ext cx="546840" cy="34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0" name="CustomShape 13"/>
          <p:cNvSpPr/>
          <p:nvPr/>
        </p:nvSpPr>
        <p:spPr>
          <a:xfrm>
            <a:off x="1528200" y="408240"/>
            <a:ext cx="3745440" cy="3512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1" name="CustomShape 14"/>
          <p:cNvSpPr/>
          <p:nvPr/>
        </p:nvSpPr>
        <p:spPr>
          <a:xfrm>
            <a:off x="5290920" y="403920"/>
            <a:ext cx="1000080" cy="3512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2" name="CustomShape 15"/>
          <p:cNvSpPr/>
          <p:nvPr/>
        </p:nvSpPr>
        <p:spPr>
          <a:xfrm>
            <a:off x="6651720" y="2131200"/>
            <a:ext cx="546840" cy="340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3" name="CustomShape 16"/>
          <p:cNvSpPr/>
          <p:nvPr/>
        </p:nvSpPr>
        <p:spPr>
          <a:xfrm>
            <a:off x="6944760" y="1179720"/>
            <a:ext cx="1766520" cy="19015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4" name="CustomShape 17"/>
          <p:cNvSpPr/>
          <p:nvPr/>
        </p:nvSpPr>
        <p:spPr>
          <a:xfrm>
            <a:off x="7447680" y="1954800"/>
            <a:ext cx="761040" cy="6933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5" name="CustomShape 18"/>
          <p:cNvSpPr/>
          <p:nvPr/>
        </p:nvSpPr>
        <p:spPr>
          <a:xfrm flipH="1" flipV="1">
            <a:off x="1007280" y="1704240"/>
            <a:ext cx="1418760" cy="133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66" name="Immagine 26_1" descr=""/>
          <p:cNvPicPr/>
          <p:nvPr/>
        </p:nvPicPr>
        <p:blipFill>
          <a:blip r:embed="rId1"/>
          <a:stretch/>
        </p:blipFill>
        <p:spPr>
          <a:xfrm>
            <a:off x="217440" y="284040"/>
            <a:ext cx="477720" cy="637560"/>
          </a:xfrm>
          <a:prstGeom prst="rect">
            <a:avLst/>
          </a:prstGeom>
          <a:ln w="0">
            <a:noFill/>
          </a:ln>
        </p:spPr>
      </p:pic>
      <p:sp>
        <p:nvSpPr>
          <p:cNvPr id="567" name="CustomShape 19"/>
          <p:cNvSpPr/>
          <p:nvPr/>
        </p:nvSpPr>
        <p:spPr>
          <a:xfrm>
            <a:off x="456840" y="923400"/>
            <a:ext cx="156240" cy="47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20"/>
          <p:cNvSpPr/>
          <p:nvPr/>
        </p:nvSpPr>
        <p:spPr>
          <a:xfrm>
            <a:off x="3427560" y="2723760"/>
            <a:ext cx="890280" cy="611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9" name="CustomShape 21"/>
          <p:cNvSpPr/>
          <p:nvPr/>
        </p:nvSpPr>
        <p:spPr>
          <a:xfrm flipV="1">
            <a:off x="3873600" y="1646280"/>
            <a:ext cx="360" cy="107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22"/>
          <p:cNvSpPr/>
          <p:nvPr/>
        </p:nvSpPr>
        <p:spPr>
          <a:xfrm>
            <a:off x="3607920" y="1179360"/>
            <a:ext cx="529560" cy="4672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1" name="CustomShape 23"/>
          <p:cNvSpPr/>
          <p:nvPr/>
        </p:nvSpPr>
        <p:spPr>
          <a:xfrm flipV="1">
            <a:off x="4139640" y="1406160"/>
            <a:ext cx="835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24"/>
          <p:cNvSpPr/>
          <p:nvPr/>
        </p:nvSpPr>
        <p:spPr>
          <a:xfrm>
            <a:off x="5115960" y="1408680"/>
            <a:ext cx="417960" cy="83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25"/>
          <p:cNvSpPr/>
          <p:nvPr/>
        </p:nvSpPr>
        <p:spPr>
          <a:xfrm rot="5400000">
            <a:off x="4403520" y="1970280"/>
            <a:ext cx="835200" cy="1892520"/>
          </a:xfrm>
          <a:prstGeom prst="bentConnector3">
            <a:avLst>
              <a:gd name="adj1" fmla="val 127323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26"/>
          <p:cNvSpPr/>
          <p:nvPr/>
        </p:nvSpPr>
        <p:spPr>
          <a:xfrm>
            <a:off x="3786120" y="3366720"/>
            <a:ext cx="11790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5" name="CustomShape 27"/>
          <p:cNvSpPr/>
          <p:nvPr/>
        </p:nvSpPr>
        <p:spPr>
          <a:xfrm flipV="1">
            <a:off x="3873600" y="1409760"/>
            <a:ext cx="264240" cy="23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8"/>
          <p:cNvSpPr/>
          <p:nvPr/>
        </p:nvSpPr>
        <p:spPr>
          <a:xfrm>
            <a:off x="3607920" y="1414080"/>
            <a:ext cx="529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9"/>
          <p:cNvSpPr/>
          <p:nvPr/>
        </p:nvSpPr>
        <p:spPr>
          <a:xfrm rot="6904200">
            <a:off x="6933960" y="3558240"/>
            <a:ext cx="938520" cy="267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78" name="Immagine 111_1" descr=""/>
          <p:cNvPicPr/>
          <p:nvPr/>
        </p:nvPicPr>
        <p:blipFill>
          <a:blip r:embed="rId2"/>
          <a:stretch/>
        </p:blipFill>
        <p:spPr>
          <a:xfrm>
            <a:off x="5335560" y="4034160"/>
            <a:ext cx="3710160" cy="2726280"/>
          </a:xfrm>
          <a:prstGeom prst="rect">
            <a:avLst/>
          </a:prstGeom>
          <a:ln w="0">
            <a:noFill/>
          </a:ln>
        </p:spPr>
      </p:pic>
      <p:pic>
        <p:nvPicPr>
          <p:cNvPr id="579" name="Immagine 113_1" descr=""/>
          <p:cNvPicPr/>
          <p:nvPr/>
        </p:nvPicPr>
        <p:blipFill>
          <a:blip r:embed="rId3"/>
          <a:stretch/>
        </p:blipFill>
        <p:spPr>
          <a:xfrm>
            <a:off x="1253160" y="4007880"/>
            <a:ext cx="3868560" cy="286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Immagine 4" descr=""/>
          <p:cNvPicPr/>
          <p:nvPr/>
        </p:nvPicPr>
        <p:blipFill>
          <a:blip r:embed="rId1"/>
          <a:stretch/>
        </p:blipFill>
        <p:spPr>
          <a:xfrm>
            <a:off x="779040" y="1460160"/>
            <a:ext cx="6859800" cy="3299040"/>
          </a:xfrm>
          <a:prstGeom prst="rect">
            <a:avLst/>
          </a:prstGeom>
          <a:ln w="0">
            <a:noFill/>
          </a:ln>
        </p:spPr>
      </p:pic>
      <p:sp>
        <p:nvSpPr>
          <p:cNvPr id="581" name="CustomShape 1"/>
          <p:cNvSpPr/>
          <p:nvPr/>
        </p:nvSpPr>
        <p:spPr>
          <a:xfrm>
            <a:off x="-817560" y="332280"/>
            <a:ext cx="78786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Original schematic of the analog 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2" name="CustomShape 2"/>
          <p:cNvSpPr/>
          <p:nvPr/>
        </p:nvSpPr>
        <p:spPr>
          <a:xfrm>
            <a:off x="2813040" y="4921920"/>
            <a:ext cx="6177600" cy="1155240"/>
          </a:xfrm>
          <a:prstGeom prst="rect">
            <a:avLst/>
          </a:prstGeom>
          <a:noFill/>
          <a:ln w="0"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With SENSE = GND, the full scale between VINA and VINB is 2 Vpp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i.e.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+1V 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D11…D0=0xFFFFFF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  0V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D11…D0=0x7FFFFF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VINA – VINB =  -1V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D11…D0=0x000000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3" name="CustomShape 3"/>
          <p:cNvSpPr/>
          <p:nvPr/>
        </p:nvSpPr>
        <p:spPr>
          <a:xfrm>
            <a:off x="779040" y="4934160"/>
            <a:ext cx="2831040" cy="1794600"/>
          </a:xfrm>
          <a:prstGeom prst="rect">
            <a:avLst/>
          </a:prstGeom>
          <a:noFill/>
          <a:ln w="0"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The overall amplification between VINA-VINB and INPUT_50_Ohm is approximatively: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200//62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-------------------- x (200/200 + 1) = 0,38 i.e. -8,4 dB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200 + 200//62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Immagine 4" descr=""/>
          <p:cNvPicPr/>
          <p:nvPr/>
        </p:nvPicPr>
        <p:blipFill>
          <a:blip r:embed="rId1"/>
          <a:stretch/>
        </p:blipFill>
        <p:spPr>
          <a:xfrm>
            <a:off x="2186640" y="1191240"/>
            <a:ext cx="4767840" cy="2494080"/>
          </a:xfrm>
          <a:prstGeom prst="rect">
            <a:avLst/>
          </a:prstGeom>
          <a:ln w="0">
            <a:noFill/>
          </a:ln>
        </p:spPr>
      </p:pic>
      <p:sp>
        <p:nvSpPr>
          <p:cNvPr id="585" name="CustomShape 1"/>
          <p:cNvSpPr/>
          <p:nvPr/>
        </p:nvSpPr>
        <p:spPr>
          <a:xfrm>
            <a:off x="355320" y="3686760"/>
            <a:ext cx="833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               32                 64                96                128               MHz   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Immagine 2" descr=""/>
          <p:cNvPicPr/>
          <p:nvPr/>
        </p:nvPicPr>
        <p:blipFill>
          <a:blip r:embed="rId1"/>
          <a:stretch/>
        </p:blipFill>
        <p:spPr>
          <a:xfrm>
            <a:off x="2912400" y="1523880"/>
            <a:ext cx="2734560" cy="2865600"/>
          </a:xfrm>
          <a:prstGeom prst="rect">
            <a:avLst/>
          </a:prstGeom>
          <a:ln w="0">
            <a:noFill/>
          </a:ln>
        </p:spPr>
      </p:pic>
      <p:sp>
        <p:nvSpPr>
          <p:cNvPr id="587" name="CustomShape 1"/>
          <p:cNvSpPr/>
          <p:nvPr/>
        </p:nvSpPr>
        <p:spPr>
          <a:xfrm>
            <a:off x="692640" y="2080440"/>
            <a:ext cx="270828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Two’s complement: </a:t>
            </a: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R35: not connected</a:t>
            </a: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R34: 10 KOhm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Straight Binary :</a:t>
            </a: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R35: 10 KOhm</a:t>
            </a: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R34: not connected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88" name="CustomShape 2"/>
          <p:cNvSpPr/>
          <p:nvPr/>
        </p:nvSpPr>
        <p:spPr>
          <a:xfrm>
            <a:off x="-1746360" y="276120"/>
            <a:ext cx="130600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ADC9226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Change data outputs from Straight Binary to Two’s Complement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 rot="5400000">
            <a:off x="4413600" y="715320"/>
            <a:ext cx="3983400" cy="401436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548640" y="2031120"/>
            <a:ext cx="3291480" cy="283428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>
            <a:off x="822960" y="3276000"/>
            <a:ext cx="2742840" cy="1096920"/>
          </a:xfrm>
          <a:prstGeom prst="rect">
            <a:avLst/>
          </a:prstGeom>
          <a:ln w="0">
            <a:noFill/>
          </a:ln>
        </p:spPr>
      </p:pic>
      <p:sp>
        <p:nvSpPr>
          <p:cNvPr id="172" name="Line 1"/>
          <p:cNvSpPr/>
          <p:nvPr/>
        </p:nvSpPr>
        <p:spPr>
          <a:xfrm flipH="1">
            <a:off x="3566160" y="2723400"/>
            <a:ext cx="831600" cy="5508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" descr=""/>
          <p:cNvPicPr/>
          <p:nvPr/>
        </p:nvPicPr>
        <p:blipFill>
          <a:blip r:embed="rId4"/>
          <a:stretch/>
        </p:blipFill>
        <p:spPr>
          <a:xfrm rot="16240800">
            <a:off x="3026160" y="646200"/>
            <a:ext cx="914040" cy="165240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5"/>
          <a:stretch/>
        </p:blipFill>
        <p:spPr>
          <a:xfrm>
            <a:off x="914400" y="720720"/>
            <a:ext cx="850680" cy="1199160"/>
          </a:xfrm>
          <a:prstGeom prst="rect">
            <a:avLst/>
          </a:prstGeom>
          <a:ln w="0">
            <a:noFill/>
          </a:ln>
        </p:spPr>
      </p:pic>
      <p:sp>
        <p:nvSpPr>
          <p:cNvPr id="175" name="Line 2"/>
          <p:cNvSpPr/>
          <p:nvPr/>
        </p:nvSpPr>
        <p:spPr>
          <a:xfrm flipV="1">
            <a:off x="1339920" y="1463040"/>
            <a:ext cx="1317240" cy="45720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" descr=""/>
          <p:cNvPicPr/>
          <p:nvPr/>
        </p:nvPicPr>
        <p:blipFill>
          <a:blip r:embed="rId6"/>
          <a:stretch/>
        </p:blipFill>
        <p:spPr>
          <a:xfrm>
            <a:off x="1752480" y="4988160"/>
            <a:ext cx="716040" cy="95508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177" name="Line 3"/>
          <p:cNvSpPr/>
          <p:nvPr/>
        </p:nvSpPr>
        <p:spPr>
          <a:xfrm flipH="1">
            <a:off x="2468880" y="2723400"/>
            <a:ext cx="1928880" cy="274248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7"/>
          <a:stretch/>
        </p:blipFill>
        <p:spPr>
          <a:xfrm rot="5400000">
            <a:off x="4467600" y="5069160"/>
            <a:ext cx="1157040" cy="697320"/>
          </a:xfrm>
          <a:prstGeom prst="rect">
            <a:avLst/>
          </a:prstGeom>
          <a:ln w="0">
            <a:noFill/>
          </a:ln>
        </p:spPr>
      </p:pic>
      <p:sp>
        <p:nvSpPr>
          <p:cNvPr id="179" name="Line 4"/>
          <p:cNvSpPr/>
          <p:nvPr/>
        </p:nvSpPr>
        <p:spPr>
          <a:xfrm>
            <a:off x="4397760" y="2723400"/>
            <a:ext cx="299520" cy="269460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8"/>
          <a:stretch/>
        </p:blipFill>
        <p:spPr>
          <a:xfrm>
            <a:off x="6858000" y="4937760"/>
            <a:ext cx="864000" cy="864000"/>
          </a:xfrm>
          <a:prstGeom prst="rect">
            <a:avLst/>
          </a:prstGeom>
          <a:ln w="0">
            <a:noFill/>
          </a:ln>
        </p:spPr>
      </p:pic>
      <p:sp>
        <p:nvSpPr>
          <p:cNvPr id="181" name="Line 5"/>
          <p:cNvSpPr/>
          <p:nvPr/>
        </p:nvSpPr>
        <p:spPr>
          <a:xfrm>
            <a:off x="5394960" y="5418000"/>
            <a:ext cx="1895040" cy="384120"/>
          </a:xfrm>
          <a:prstGeom prst="curvedConnector3">
            <a:avLst>
              <a:gd name="adj1" fmla="val 50000"/>
            </a:avLst>
          </a:pr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TextShape 6"/>
          <p:cNvSpPr/>
          <p:nvPr/>
        </p:nvSpPr>
        <p:spPr>
          <a:xfrm>
            <a:off x="2651760" y="640080"/>
            <a:ext cx="1512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ADC 64 MHz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TextShape 7"/>
          <p:cNvSpPr/>
          <p:nvPr/>
        </p:nvSpPr>
        <p:spPr>
          <a:xfrm>
            <a:off x="2504880" y="5577840"/>
            <a:ext cx="13600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PS2 Mouse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9"/>
          <a:stretch/>
        </p:blipFill>
        <p:spPr>
          <a:xfrm>
            <a:off x="914400" y="2265120"/>
            <a:ext cx="2651400" cy="1026360"/>
          </a:xfrm>
          <a:prstGeom prst="rect">
            <a:avLst/>
          </a:prstGeom>
          <a:ln w="0">
            <a:noFill/>
          </a:ln>
        </p:spPr>
      </p:pic>
      <p:sp>
        <p:nvSpPr>
          <p:cNvPr id="185" name="TextShape 8"/>
          <p:cNvSpPr/>
          <p:nvPr/>
        </p:nvSpPr>
        <p:spPr>
          <a:xfrm>
            <a:off x="3749040" y="4865760"/>
            <a:ext cx="523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I2S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TextShape 9"/>
          <p:cNvSpPr/>
          <p:nvPr/>
        </p:nvSpPr>
        <p:spPr>
          <a:xfrm>
            <a:off x="3716280" y="2377080"/>
            <a:ext cx="763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HDMI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TextShape 10"/>
          <p:cNvSpPr/>
          <p:nvPr/>
        </p:nvSpPr>
        <p:spPr>
          <a:xfrm>
            <a:off x="5819400" y="4937760"/>
            <a:ext cx="763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Audio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TextShape 11"/>
          <p:cNvSpPr/>
          <p:nvPr/>
        </p:nvSpPr>
        <p:spPr>
          <a:xfrm>
            <a:off x="822960" y="4519440"/>
            <a:ext cx="2742840" cy="34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Spectrum + FT8 decoder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5007600" y="873360"/>
            <a:ext cx="1377000" cy="9259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CIC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R=4…8192 decimation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N=6 stages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0" name="CustomShape 2"/>
          <p:cNvSpPr/>
          <p:nvPr/>
        </p:nvSpPr>
        <p:spPr>
          <a:xfrm>
            <a:off x="6853320" y="873360"/>
            <a:ext cx="1377000" cy="9259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FIR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L=110 coefficients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591" name="CustomShape 3"/>
          <p:cNvSpPr/>
          <p:nvPr/>
        </p:nvSpPr>
        <p:spPr>
          <a:xfrm flipV="1">
            <a:off x="6386400" y="1331280"/>
            <a:ext cx="46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4"/>
          <p:cNvSpPr/>
          <p:nvPr/>
        </p:nvSpPr>
        <p:spPr>
          <a:xfrm>
            <a:off x="3909240" y="380160"/>
            <a:ext cx="61779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Fs=64MHz                                                                 Fs/R                                                      Fs/R      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3" name="CustomShape 5"/>
          <p:cNvSpPr/>
          <p:nvPr/>
        </p:nvSpPr>
        <p:spPr>
          <a:xfrm>
            <a:off x="4348440" y="1337400"/>
            <a:ext cx="65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6"/>
          <p:cNvSpPr/>
          <p:nvPr/>
        </p:nvSpPr>
        <p:spPr>
          <a:xfrm flipV="1">
            <a:off x="8232120" y="1343160"/>
            <a:ext cx="46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95" name="Table 7"/>
          <p:cNvGraphicFramePr/>
          <p:nvPr/>
        </p:nvGraphicFramePr>
        <p:xfrm>
          <a:off x="188280" y="2065680"/>
          <a:ext cx="3288960" cy="6094800"/>
        </p:xfrm>
        <a:graphic>
          <a:graphicData uri="http://schemas.openxmlformats.org/drawingml/2006/table">
            <a:tbl>
              <a:tblPr/>
              <a:tblGrid>
                <a:gridCol w="571320"/>
                <a:gridCol w="887040"/>
                <a:gridCol w="739440"/>
                <a:gridCol w="1091520"/>
              </a:tblGrid>
              <a:tr h="11574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Bandwidth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= Fs/R * 0.25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Fs/R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Example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049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 / 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512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DSB / 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2048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USB / LSB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4096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8192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WSPR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596" name="CustomShape 8"/>
          <p:cNvSpPr/>
          <p:nvPr/>
        </p:nvSpPr>
        <p:spPr>
          <a:xfrm>
            <a:off x="194760" y="3557520"/>
            <a:ext cx="3205080" cy="590400"/>
          </a:xfrm>
          <a:prstGeom prst="ellipse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9"/>
          <p:cNvSpPr/>
          <p:nvPr/>
        </p:nvSpPr>
        <p:spPr>
          <a:xfrm>
            <a:off x="187920" y="426600"/>
            <a:ext cx="2055600" cy="1270800"/>
          </a:xfrm>
          <a:prstGeom prst="wedgeRoundRectCallout">
            <a:avLst>
              <a:gd name="adj1" fmla="val -34579"/>
              <a:gd name="adj2" fmla="val 78799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Bandwith can range from 1KHz to 2MHz changing decimation rate (R) only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8" name="CustomShape 10"/>
          <p:cNvSpPr/>
          <p:nvPr/>
        </p:nvSpPr>
        <p:spPr>
          <a:xfrm>
            <a:off x="6431400" y="2689560"/>
            <a:ext cx="2434680" cy="737280"/>
          </a:xfrm>
          <a:prstGeom prst="wedgeRoundRectCallout">
            <a:avLst>
              <a:gd name="adj1" fmla="val -20598"/>
              <a:gd name="adj2" fmla="val 74248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CIC compensation by FIR is indipendent from R (for R&gt;=4)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9" name="CustomShape 11"/>
          <p:cNvSpPr/>
          <p:nvPr/>
        </p:nvSpPr>
        <p:spPr>
          <a:xfrm>
            <a:off x="3909600" y="365760"/>
            <a:ext cx="4853520" cy="1566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00" name="Immagine 32" descr=""/>
          <p:cNvPicPr/>
          <p:nvPr/>
        </p:nvPicPr>
        <p:blipFill>
          <a:blip r:embed="rId1"/>
          <a:stretch/>
        </p:blipFill>
        <p:spPr>
          <a:xfrm>
            <a:off x="5796360" y="3623760"/>
            <a:ext cx="3093840" cy="2968200"/>
          </a:xfrm>
          <a:prstGeom prst="rect">
            <a:avLst/>
          </a:prstGeom>
          <a:ln w="0">
            <a:noFill/>
          </a:ln>
        </p:spPr>
      </p:pic>
      <p:pic>
        <p:nvPicPr>
          <p:cNvPr id="601" name="Immagine 40" descr=""/>
          <p:cNvPicPr/>
          <p:nvPr/>
        </p:nvPicPr>
        <p:blipFill>
          <a:blip r:embed="rId2"/>
          <a:stretch/>
        </p:blipFill>
        <p:spPr>
          <a:xfrm>
            <a:off x="3499200" y="2475360"/>
            <a:ext cx="2198520" cy="2163600"/>
          </a:xfrm>
          <a:prstGeom prst="rect">
            <a:avLst/>
          </a:prstGeom>
          <a:ln w="0">
            <a:noFill/>
          </a:ln>
        </p:spPr>
      </p:pic>
      <p:sp>
        <p:nvSpPr>
          <p:cNvPr id="602" name="CustomShape 12"/>
          <p:cNvSpPr/>
          <p:nvPr/>
        </p:nvSpPr>
        <p:spPr>
          <a:xfrm flipH="1" flipV="1">
            <a:off x="5696280" y="3555720"/>
            <a:ext cx="511560" cy="16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3"/>
          <p:cNvSpPr/>
          <p:nvPr/>
        </p:nvSpPr>
        <p:spPr>
          <a:xfrm>
            <a:off x="5940720" y="3723480"/>
            <a:ext cx="540000" cy="360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4"/>
          <p:cNvSpPr/>
          <p:nvPr/>
        </p:nvSpPr>
        <p:spPr>
          <a:xfrm>
            <a:off x="4494960" y="2129040"/>
            <a:ext cx="1168560" cy="307080"/>
          </a:xfrm>
          <a:prstGeom prst="wedgeRoundRectCallout">
            <a:avLst>
              <a:gd name="adj1" fmla="val 11451"/>
              <a:gd name="adj2" fmla="val 199069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CIC compensation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05" name="CustomShape 15"/>
          <p:cNvSpPr/>
          <p:nvPr/>
        </p:nvSpPr>
        <p:spPr>
          <a:xfrm>
            <a:off x="4093200" y="5717160"/>
            <a:ext cx="1168560" cy="389520"/>
          </a:xfrm>
          <a:prstGeom prst="wedgeRoundRectCallout">
            <a:avLst>
              <a:gd name="adj1" fmla="val 142592"/>
              <a:gd name="adj2" fmla="val -243576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High (&gt;120dB) stopband attenuation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06" name="CustomShape 16"/>
          <p:cNvSpPr/>
          <p:nvPr/>
        </p:nvSpPr>
        <p:spPr>
          <a:xfrm>
            <a:off x="3909600" y="40320"/>
            <a:ext cx="3093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Filter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7" name="CustomShape 17"/>
          <p:cNvSpPr/>
          <p:nvPr/>
        </p:nvSpPr>
        <p:spPr>
          <a:xfrm>
            <a:off x="3401640" y="3853440"/>
            <a:ext cx="2392200" cy="12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 flipV="1">
            <a:off x="533160" y="2747520"/>
            <a:ext cx="72072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2"/>
          <p:cNvSpPr/>
          <p:nvPr/>
        </p:nvSpPr>
        <p:spPr>
          <a:xfrm>
            <a:off x="3907440" y="3423240"/>
            <a:ext cx="61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0" name="CustomShape 3"/>
          <p:cNvSpPr/>
          <p:nvPr/>
        </p:nvSpPr>
        <p:spPr>
          <a:xfrm>
            <a:off x="3906360" y="2806560"/>
            <a:ext cx="65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1" name="CustomShape 4"/>
          <p:cNvSpPr/>
          <p:nvPr/>
        </p:nvSpPr>
        <p:spPr>
          <a:xfrm>
            <a:off x="3975480" y="1704600"/>
            <a:ext cx="534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2" name="CustomShape 5"/>
          <p:cNvSpPr/>
          <p:nvPr/>
        </p:nvSpPr>
        <p:spPr>
          <a:xfrm>
            <a:off x="510480" y="179640"/>
            <a:ext cx="8227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AM SSB Demodulator and AGC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3" name="CustomShape 6"/>
          <p:cNvSpPr/>
          <p:nvPr/>
        </p:nvSpPr>
        <p:spPr>
          <a:xfrm>
            <a:off x="2460600" y="3025800"/>
            <a:ext cx="24660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4" name="CustomShape 7"/>
          <p:cNvSpPr/>
          <p:nvPr/>
        </p:nvSpPr>
        <p:spPr>
          <a:xfrm>
            <a:off x="2070720" y="3478320"/>
            <a:ext cx="24660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5" name="CustomShape 8"/>
          <p:cNvSpPr/>
          <p:nvPr/>
        </p:nvSpPr>
        <p:spPr>
          <a:xfrm>
            <a:off x="2022480" y="4477320"/>
            <a:ext cx="393120" cy="322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SIN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16" name="CustomShape 9"/>
          <p:cNvSpPr/>
          <p:nvPr/>
        </p:nvSpPr>
        <p:spPr>
          <a:xfrm flipH="1" flipV="1">
            <a:off x="2190600" y="3780360"/>
            <a:ext cx="23760" cy="69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10"/>
          <p:cNvSpPr/>
          <p:nvPr/>
        </p:nvSpPr>
        <p:spPr>
          <a:xfrm>
            <a:off x="2387520" y="4477320"/>
            <a:ext cx="393120" cy="322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18" name="CustomShape 11"/>
          <p:cNvSpPr/>
          <p:nvPr/>
        </p:nvSpPr>
        <p:spPr>
          <a:xfrm flipV="1">
            <a:off x="2584800" y="3328560"/>
            <a:ext cx="360" cy="114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12"/>
          <p:cNvSpPr/>
          <p:nvPr/>
        </p:nvSpPr>
        <p:spPr>
          <a:xfrm>
            <a:off x="1437480" y="2750400"/>
            <a:ext cx="1021680" cy="42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3"/>
          <p:cNvSpPr/>
          <p:nvPr/>
        </p:nvSpPr>
        <p:spPr>
          <a:xfrm>
            <a:off x="1473480" y="3143520"/>
            <a:ext cx="595440" cy="48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14"/>
          <p:cNvSpPr/>
          <p:nvPr/>
        </p:nvSpPr>
        <p:spPr>
          <a:xfrm>
            <a:off x="1221840" y="2565720"/>
            <a:ext cx="247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2" name="CustomShape 15"/>
          <p:cNvSpPr/>
          <p:nvPr/>
        </p:nvSpPr>
        <p:spPr>
          <a:xfrm>
            <a:off x="1165320" y="2958480"/>
            <a:ext cx="360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3" name="CustomShape 16"/>
          <p:cNvSpPr/>
          <p:nvPr/>
        </p:nvSpPr>
        <p:spPr>
          <a:xfrm>
            <a:off x="3716280" y="2962800"/>
            <a:ext cx="24660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4" name="CustomShape 17"/>
          <p:cNvSpPr/>
          <p:nvPr/>
        </p:nvSpPr>
        <p:spPr>
          <a:xfrm>
            <a:off x="3728160" y="3596760"/>
            <a:ext cx="24660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5" name="CustomShape 18"/>
          <p:cNvSpPr/>
          <p:nvPr/>
        </p:nvSpPr>
        <p:spPr>
          <a:xfrm flipV="1">
            <a:off x="2709000" y="3004560"/>
            <a:ext cx="1041840" cy="1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9"/>
          <p:cNvSpPr/>
          <p:nvPr/>
        </p:nvSpPr>
        <p:spPr>
          <a:xfrm flipV="1">
            <a:off x="2319480" y="3219840"/>
            <a:ext cx="1431720" cy="4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0"/>
          <p:cNvSpPr/>
          <p:nvPr/>
        </p:nvSpPr>
        <p:spPr>
          <a:xfrm>
            <a:off x="2709000" y="3178080"/>
            <a:ext cx="1053720" cy="46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21"/>
          <p:cNvSpPr/>
          <p:nvPr/>
        </p:nvSpPr>
        <p:spPr>
          <a:xfrm>
            <a:off x="2319120" y="3630240"/>
            <a:ext cx="1443960" cy="22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2"/>
          <p:cNvSpPr/>
          <p:nvPr/>
        </p:nvSpPr>
        <p:spPr>
          <a:xfrm flipV="1">
            <a:off x="3965400" y="3103200"/>
            <a:ext cx="62208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23"/>
          <p:cNvSpPr/>
          <p:nvPr/>
        </p:nvSpPr>
        <p:spPr>
          <a:xfrm>
            <a:off x="5469480" y="1785600"/>
            <a:ext cx="393120" cy="227088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MUX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1" name="CustomShape 24"/>
          <p:cNvSpPr/>
          <p:nvPr/>
        </p:nvSpPr>
        <p:spPr>
          <a:xfrm>
            <a:off x="2460600" y="1463400"/>
            <a:ext cx="24660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32" name="CustomShape 25"/>
          <p:cNvSpPr/>
          <p:nvPr/>
        </p:nvSpPr>
        <p:spPr>
          <a:xfrm>
            <a:off x="2460600" y="2149920"/>
            <a:ext cx="24660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3" name="CustomShape 26"/>
          <p:cNvSpPr/>
          <p:nvPr/>
        </p:nvSpPr>
        <p:spPr>
          <a:xfrm flipV="1">
            <a:off x="1437120" y="1612080"/>
            <a:ext cx="1022040" cy="113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27"/>
          <p:cNvSpPr/>
          <p:nvPr/>
        </p:nvSpPr>
        <p:spPr>
          <a:xfrm flipV="1">
            <a:off x="1473480" y="2298960"/>
            <a:ext cx="984960" cy="83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28"/>
          <p:cNvSpPr/>
          <p:nvPr/>
        </p:nvSpPr>
        <p:spPr>
          <a:xfrm flipV="1">
            <a:off x="1437120" y="1764000"/>
            <a:ext cx="1145880" cy="98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29"/>
          <p:cNvSpPr/>
          <p:nvPr/>
        </p:nvSpPr>
        <p:spPr>
          <a:xfrm flipV="1">
            <a:off x="1473480" y="2450880"/>
            <a:ext cx="1109520" cy="68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30"/>
          <p:cNvSpPr/>
          <p:nvPr/>
        </p:nvSpPr>
        <p:spPr>
          <a:xfrm>
            <a:off x="2911680" y="1845000"/>
            <a:ext cx="246600" cy="303120"/>
          </a:xfrm>
          <a:prstGeom prst="ellipse">
            <a:avLst/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8" name="CustomShape 31"/>
          <p:cNvSpPr/>
          <p:nvPr/>
        </p:nvSpPr>
        <p:spPr>
          <a:xfrm>
            <a:off x="2709000" y="1615320"/>
            <a:ext cx="236880" cy="27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32"/>
          <p:cNvSpPr/>
          <p:nvPr/>
        </p:nvSpPr>
        <p:spPr>
          <a:xfrm flipV="1">
            <a:off x="2709000" y="2103480"/>
            <a:ext cx="237240" cy="19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33"/>
          <p:cNvSpPr/>
          <p:nvPr/>
        </p:nvSpPr>
        <p:spPr>
          <a:xfrm>
            <a:off x="3567240" y="1813680"/>
            <a:ext cx="393120" cy="322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SQRT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41" name="CustomShape 34"/>
          <p:cNvSpPr/>
          <p:nvPr/>
        </p:nvSpPr>
        <p:spPr>
          <a:xfrm flipV="1">
            <a:off x="3160440" y="1972440"/>
            <a:ext cx="405000" cy="2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35"/>
          <p:cNvSpPr/>
          <p:nvPr/>
        </p:nvSpPr>
        <p:spPr>
          <a:xfrm flipV="1">
            <a:off x="3976920" y="3726000"/>
            <a:ext cx="609480" cy="1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36"/>
          <p:cNvSpPr/>
          <p:nvPr/>
        </p:nvSpPr>
        <p:spPr>
          <a:xfrm>
            <a:off x="4097160" y="1997280"/>
            <a:ext cx="74484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37"/>
          <p:cNvSpPr/>
          <p:nvPr/>
        </p:nvSpPr>
        <p:spPr>
          <a:xfrm>
            <a:off x="6102000" y="2753280"/>
            <a:ext cx="4658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Audio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5" name="CustomShape 38"/>
          <p:cNvSpPr/>
          <p:nvPr/>
        </p:nvSpPr>
        <p:spPr>
          <a:xfrm flipV="1">
            <a:off x="5864400" y="2905560"/>
            <a:ext cx="235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39"/>
          <p:cNvSpPr/>
          <p:nvPr/>
        </p:nvSpPr>
        <p:spPr>
          <a:xfrm>
            <a:off x="1929240" y="4264560"/>
            <a:ext cx="980280" cy="10267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Local Oscillator (BFO) 10KHz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47" name="CustomShape 40"/>
          <p:cNvSpPr/>
          <p:nvPr/>
        </p:nvSpPr>
        <p:spPr>
          <a:xfrm>
            <a:off x="4843800" y="1842840"/>
            <a:ext cx="499320" cy="322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HIGH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48" name="CustomShape 41"/>
          <p:cNvSpPr/>
          <p:nvPr/>
        </p:nvSpPr>
        <p:spPr>
          <a:xfrm>
            <a:off x="6760080" y="2624400"/>
            <a:ext cx="1139040" cy="55944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AGC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Automatic Gain Control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49" name="CustomShape 42"/>
          <p:cNvSpPr/>
          <p:nvPr/>
        </p:nvSpPr>
        <p:spPr>
          <a:xfrm flipV="1">
            <a:off x="6569640" y="2902320"/>
            <a:ext cx="189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43"/>
          <p:cNvSpPr/>
          <p:nvPr/>
        </p:nvSpPr>
        <p:spPr>
          <a:xfrm>
            <a:off x="1728720" y="2935440"/>
            <a:ext cx="2284560" cy="301320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Weaver SSB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51" name="CustomShape 44"/>
          <p:cNvSpPr/>
          <p:nvPr/>
        </p:nvSpPr>
        <p:spPr>
          <a:xfrm>
            <a:off x="1728720" y="1008720"/>
            <a:ext cx="2275920" cy="16855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AM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52" name="CustomShape 45"/>
          <p:cNvSpPr/>
          <p:nvPr/>
        </p:nvSpPr>
        <p:spPr>
          <a:xfrm flipV="1">
            <a:off x="7901280" y="2898720"/>
            <a:ext cx="475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46"/>
          <p:cNvSpPr/>
          <p:nvPr/>
        </p:nvSpPr>
        <p:spPr>
          <a:xfrm>
            <a:off x="8253720" y="2750400"/>
            <a:ext cx="695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to I2S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54" name="CustomShape 47"/>
          <p:cNvSpPr/>
          <p:nvPr/>
        </p:nvSpPr>
        <p:spPr>
          <a:xfrm rot="19719000">
            <a:off x="786600" y="260100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48"/>
          <p:cNvSpPr/>
          <p:nvPr/>
        </p:nvSpPr>
        <p:spPr>
          <a:xfrm>
            <a:off x="615240" y="251676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56" name="CustomShape 49"/>
          <p:cNvSpPr/>
          <p:nvPr/>
        </p:nvSpPr>
        <p:spPr>
          <a:xfrm flipV="1">
            <a:off x="461880" y="3139920"/>
            <a:ext cx="75528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50"/>
          <p:cNvSpPr/>
          <p:nvPr/>
        </p:nvSpPr>
        <p:spPr>
          <a:xfrm>
            <a:off x="543960" y="292140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58" name="CustomShape 51"/>
          <p:cNvSpPr/>
          <p:nvPr/>
        </p:nvSpPr>
        <p:spPr>
          <a:xfrm rot="19719000">
            <a:off x="793440" y="296784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52"/>
          <p:cNvSpPr/>
          <p:nvPr/>
        </p:nvSpPr>
        <p:spPr>
          <a:xfrm>
            <a:off x="2623680" y="149796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32(30)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60" name="CustomShape 53"/>
          <p:cNvSpPr/>
          <p:nvPr/>
        </p:nvSpPr>
        <p:spPr>
          <a:xfrm rot="19719000">
            <a:off x="2737080" y="158652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54"/>
          <p:cNvSpPr/>
          <p:nvPr/>
        </p:nvSpPr>
        <p:spPr>
          <a:xfrm rot="19719000">
            <a:off x="3268440" y="180180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55"/>
          <p:cNvSpPr/>
          <p:nvPr/>
        </p:nvSpPr>
        <p:spPr>
          <a:xfrm>
            <a:off x="3114720" y="172152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63" name="CustomShape 56"/>
          <p:cNvSpPr/>
          <p:nvPr/>
        </p:nvSpPr>
        <p:spPr>
          <a:xfrm rot="19719000">
            <a:off x="4463640" y="182628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57"/>
          <p:cNvSpPr/>
          <p:nvPr/>
        </p:nvSpPr>
        <p:spPr>
          <a:xfrm>
            <a:off x="4282560" y="171072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65" name="CustomShape 58"/>
          <p:cNvSpPr/>
          <p:nvPr/>
        </p:nvSpPr>
        <p:spPr>
          <a:xfrm rot="19719000">
            <a:off x="2109960" y="394560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59"/>
          <p:cNvSpPr/>
          <p:nvPr/>
        </p:nvSpPr>
        <p:spPr>
          <a:xfrm rot="19719000">
            <a:off x="2495520" y="393876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60"/>
          <p:cNvSpPr/>
          <p:nvPr/>
        </p:nvSpPr>
        <p:spPr>
          <a:xfrm>
            <a:off x="1872360" y="388944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68" name="CustomShape 61"/>
          <p:cNvSpPr/>
          <p:nvPr/>
        </p:nvSpPr>
        <p:spPr>
          <a:xfrm>
            <a:off x="2266920" y="389808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69" name="CustomShape 62"/>
          <p:cNvSpPr/>
          <p:nvPr/>
        </p:nvSpPr>
        <p:spPr>
          <a:xfrm>
            <a:off x="2759400" y="290880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70" name="CustomShape 63"/>
          <p:cNvSpPr/>
          <p:nvPr/>
        </p:nvSpPr>
        <p:spPr>
          <a:xfrm rot="19719000">
            <a:off x="3153240" y="290664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64"/>
          <p:cNvSpPr/>
          <p:nvPr/>
        </p:nvSpPr>
        <p:spPr>
          <a:xfrm>
            <a:off x="4097880" y="312552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72" name="CustomShape 65"/>
          <p:cNvSpPr/>
          <p:nvPr/>
        </p:nvSpPr>
        <p:spPr>
          <a:xfrm rot="19719000">
            <a:off x="4267080" y="294120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66"/>
          <p:cNvSpPr/>
          <p:nvPr/>
        </p:nvSpPr>
        <p:spPr>
          <a:xfrm>
            <a:off x="4588920" y="2943360"/>
            <a:ext cx="499320" cy="322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74" name="CustomShape 67"/>
          <p:cNvSpPr/>
          <p:nvPr/>
        </p:nvSpPr>
        <p:spPr>
          <a:xfrm>
            <a:off x="5090040" y="3105000"/>
            <a:ext cx="33696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68"/>
          <p:cNvSpPr/>
          <p:nvPr/>
        </p:nvSpPr>
        <p:spPr>
          <a:xfrm>
            <a:off x="4985280" y="313344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76" name="CustomShape 69"/>
          <p:cNvSpPr/>
          <p:nvPr/>
        </p:nvSpPr>
        <p:spPr>
          <a:xfrm rot="19719000">
            <a:off x="5167800" y="292608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70"/>
          <p:cNvSpPr/>
          <p:nvPr/>
        </p:nvSpPr>
        <p:spPr>
          <a:xfrm>
            <a:off x="4587480" y="3567600"/>
            <a:ext cx="499320" cy="322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78" name="CustomShape 71"/>
          <p:cNvSpPr/>
          <p:nvPr/>
        </p:nvSpPr>
        <p:spPr>
          <a:xfrm>
            <a:off x="5088960" y="3729240"/>
            <a:ext cx="33696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72"/>
          <p:cNvSpPr/>
          <p:nvPr/>
        </p:nvSpPr>
        <p:spPr>
          <a:xfrm rot="19719000">
            <a:off x="5166360" y="353160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73"/>
          <p:cNvSpPr/>
          <p:nvPr/>
        </p:nvSpPr>
        <p:spPr>
          <a:xfrm>
            <a:off x="4985280" y="373392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81" name="CustomShape 74"/>
          <p:cNvSpPr/>
          <p:nvPr/>
        </p:nvSpPr>
        <p:spPr>
          <a:xfrm>
            <a:off x="4127400" y="368100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82" name="CustomShape 75"/>
          <p:cNvSpPr/>
          <p:nvPr/>
        </p:nvSpPr>
        <p:spPr>
          <a:xfrm>
            <a:off x="6310440" y="294228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83" name="CustomShape 76"/>
          <p:cNvSpPr/>
          <p:nvPr/>
        </p:nvSpPr>
        <p:spPr>
          <a:xfrm rot="19719000">
            <a:off x="6555960" y="272196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77"/>
          <p:cNvSpPr/>
          <p:nvPr/>
        </p:nvSpPr>
        <p:spPr>
          <a:xfrm>
            <a:off x="7819560" y="2897640"/>
            <a:ext cx="65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85" name="CustomShape 78"/>
          <p:cNvSpPr/>
          <p:nvPr/>
        </p:nvSpPr>
        <p:spPr>
          <a:xfrm rot="19719000">
            <a:off x="8039160" y="2721960"/>
            <a:ext cx="249480" cy="196560"/>
          </a:xfrm>
          <a:prstGeom prst="mathEqual">
            <a:avLst>
              <a:gd name="adj1" fmla="val 0"/>
              <a:gd name="adj2" fmla="val 11760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79"/>
          <p:cNvSpPr/>
          <p:nvPr/>
        </p:nvSpPr>
        <p:spPr>
          <a:xfrm>
            <a:off x="4999320" y="4801320"/>
            <a:ext cx="3167280" cy="15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xx(yy) is a xx bits two’s complement number with  maximum value representable with yy bits e.g.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32 (28) is a 32 bits binary number, with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-(2^27)  &lt;= value  &lt;= (2^27) -1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87" name="CustomShape 80"/>
          <p:cNvSpPr/>
          <p:nvPr/>
        </p:nvSpPr>
        <p:spPr>
          <a:xfrm>
            <a:off x="4836240" y="1340640"/>
            <a:ext cx="499320" cy="32256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LOW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88" name="CustomShape 81"/>
          <p:cNvSpPr/>
          <p:nvPr/>
        </p:nvSpPr>
        <p:spPr>
          <a:xfrm flipV="1">
            <a:off x="4020480" y="1498680"/>
            <a:ext cx="814680" cy="484920"/>
          </a:xfrm>
          <a:prstGeom prst="bentConnector3">
            <a:avLst>
              <a:gd name="adj1" fmla="val 50000"/>
            </a:avLst>
          </a:pr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82"/>
          <p:cNvSpPr/>
          <p:nvPr/>
        </p:nvSpPr>
        <p:spPr>
          <a:xfrm>
            <a:off x="5338080" y="1502640"/>
            <a:ext cx="74412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83"/>
          <p:cNvSpPr/>
          <p:nvPr/>
        </p:nvSpPr>
        <p:spPr>
          <a:xfrm>
            <a:off x="6084000" y="1252080"/>
            <a:ext cx="54396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Level Meter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Immagine 5" descr=""/>
          <p:cNvPicPr/>
          <p:nvPr/>
        </p:nvPicPr>
        <p:blipFill>
          <a:blip r:embed="rId1"/>
          <a:stretch/>
        </p:blipFill>
        <p:spPr>
          <a:xfrm>
            <a:off x="732960" y="1559880"/>
            <a:ext cx="7571520" cy="3201480"/>
          </a:xfrm>
          <a:prstGeom prst="rect">
            <a:avLst/>
          </a:prstGeom>
          <a:ln w="0">
            <a:noFill/>
          </a:ln>
        </p:spPr>
      </p:pic>
      <p:pic>
        <p:nvPicPr>
          <p:cNvPr id="692" name="Immagine 21" descr=""/>
          <p:cNvPicPr/>
          <p:nvPr/>
        </p:nvPicPr>
        <p:blipFill>
          <a:blip r:embed="rId2"/>
          <a:stretch/>
        </p:blipFill>
        <p:spPr>
          <a:xfrm>
            <a:off x="2325600" y="4314600"/>
            <a:ext cx="3680640" cy="2430360"/>
          </a:xfrm>
          <a:prstGeom prst="rect">
            <a:avLst/>
          </a:prstGeom>
          <a:ln w="0">
            <a:noFill/>
          </a:ln>
        </p:spPr>
      </p:pic>
      <p:sp>
        <p:nvSpPr>
          <p:cNvPr id="693" name="CustomShape 1"/>
          <p:cNvSpPr/>
          <p:nvPr/>
        </p:nvSpPr>
        <p:spPr>
          <a:xfrm>
            <a:off x="3065400" y="232560"/>
            <a:ext cx="3272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Automatic Gain Control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4" name="CustomShape 2"/>
          <p:cNvSpPr/>
          <p:nvPr/>
        </p:nvSpPr>
        <p:spPr>
          <a:xfrm>
            <a:off x="4235760" y="797760"/>
            <a:ext cx="1438200" cy="676800"/>
          </a:xfrm>
          <a:prstGeom prst="wedgeRoundRectCallout">
            <a:avLst>
              <a:gd name="adj1" fmla="val -62033"/>
              <a:gd name="adj2" fmla="val 94200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2) then it is attenuated by 256 (2^8) so that the input signal can be attenuated / amplified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2^-8        2^8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95" name="CustomShape 3"/>
          <p:cNvSpPr/>
          <p:nvPr/>
        </p:nvSpPr>
        <p:spPr>
          <a:xfrm>
            <a:off x="1605960" y="849960"/>
            <a:ext cx="1437840" cy="676800"/>
          </a:xfrm>
          <a:prstGeom prst="wedgeRoundRectCallout">
            <a:avLst>
              <a:gd name="adj1" fmla="val 66397"/>
              <a:gd name="adj2" fmla="val 95521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1) The input signal is amplified with a gain between 1 and 65535 (unsigned 16 bit)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96" name="CustomShape 4"/>
          <p:cNvSpPr/>
          <p:nvPr/>
        </p:nvSpPr>
        <p:spPr>
          <a:xfrm>
            <a:off x="7128360" y="2268000"/>
            <a:ext cx="1437840" cy="1576080"/>
          </a:xfrm>
          <a:prstGeom prst="wedgeRoundRectCallout">
            <a:avLst>
              <a:gd name="adj1" fmla="val -65302"/>
              <a:gd name="adj2" fmla="val -15073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3) Every 1/48000 seconds (sampling rate), Gain is:</a:t>
            </a:r>
            <a:endParaRPr b="0" lang="en-US" sz="105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increased by Attack - e.g. 8 if output is lower than 2^30</a:t>
            </a:r>
            <a:endParaRPr b="0" lang="en-US" sz="1050" spc="-1" strike="noStrike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decreased by Decay (e.g. -16) ifoutput is higher than 2^30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97" name="CustomShape 5"/>
          <p:cNvSpPr/>
          <p:nvPr/>
        </p:nvSpPr>
        <p:spPr>
          <a:xfrm>
            <a:off x="261360" y="5389200"/>
            <a:ext cx="1734120" cy="676800"/>
          </a:xfrm>
          <a:prstGeom prst="wedgeRoundRectCallout">
            <a:avLst>
              <a:gd name="adj1" fmla="val 18294"/>
              <a:gd name="adj2" fmla="val 47972"/>
              <a:gd name="adj3" fmla="val 16667"/>
            </a:avLst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Input = 2^30*sin(2*pi*3000) + 2^30*sin(2*pi*400) i.e.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-2^31 &lt;= input &lt;= 2^31 -1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98" name="CustomShape 6"/>
          <p:cNvSpPr/>
          <p:nvPr/>
        </p:nvSpPr>
        <p:spPr>
          <a:xfrm>
            <a:off x="247320" y="4618800"/>
            <a:ext cx="1787760" cy="676800"/>
          </a:xfrm>
          <a:prstGeom prst="wedgeRoundRectCallout">
            <a:avLst>
              <a:gd name="adj1" fmla="val 113590"/>
              <a:gd name="adj2" fmla="val -28717"/>
              <a:gd name="adj3" fmla="val 16667"/>
            </a:avLst>
          </a:prstGeom>
          <a:noFill/>
          <a:ln w="12600">
            <a:solidFill>
              <a:srgbClr val="ffc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To test the AGC, an input signal (in yellow) of amplitude 2^32 is alternated with the same signal of amplitude 2^32/200 (-46dB) every 2 seconds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99" name="CustomShape 7"/>
          <p:cNvSpPr/>
          <p:nvPr/>
        </p:nvSpPr>
        <p:spPr>
          <a:xfrm>
            <a:off x="392400" y="6327720"/>
            <a:ext cx="1734120" cy="416160"/>
          </a:xfrm>
          <a:prstGeom prst="wedgeRoundRectCallout">
            <a:avLst>
              <a:gd name="adj1" fmla="val 98495"/>
              <a:gd name="adj2" fmla="val -104824"/>
              <a:gd name="adj3" fmla="val 16667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decay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For 50 msecs set Decay = -16  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00" name="Line 8"/>
          <p:cNvSpPr/>
          <p:nvPr/>
        </p:nvSpPr>
        <p:spPr>
          <a:xfrm>
            <a:off x="3126240" y="6653880"/>
            <a:ext cx="360" cy="184320"/>
          </a:xfrm>
          <a:prstGeom prst="line">
            <a:avLst/>
          </a:prstGeom>
          <a:ln w="648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Line 9"/>
          <p:cNvSpPr/>
          <p:nvPr/>
        </p:nvSpPr>
        <p:spPr>
          <a:xfrm>
            <a:off x="3200040" y="6653880"/>
            <a:ext cx="360" cy="184320"/>
          </a:xfrm>
          <a:prstGeom prst="line">
            <a:avLst/>
          </a:prstGeom>
          <a:ln w="6480">
            <a:solidFill>
              <a:srgbClr val="4472c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10"/>
          <p:cNvSpPr/>
          <p:nvPr/>
        </p:nvSpPr>
        <p:spPr>
          <a:xfrm>
            <a:off x="6517800" y="6426360"/>
            <a:ext cx="1733760" cy="337680"/>
          </a:xfrm>
          <a:prstGeom prst="wedgeRoundRectCallout">
            <a:avLst>
              <a:gd name="adj1" fmla="val -165492"/>
              <a:gd name="adj2" fmla="val -159479"/>
              <a:gd name="adj3" fmla="val 16667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attack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For 100 msecs set Attack = 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03" name="Line 11"/>
          <p:cNvSpPr/>
          <p:nvPr/>
        </p:nvSpPr>
        <p:spPr>
          <a:xfrm>
            <a:off x="4512240" y="4929480"/>
            <a:ext cx="36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12"/>
          <p:cNvSpPr/>
          <p:nvPr/>
        </p:nvSpPr>
        <p:spPr>
          <a:xfrm>
            <a:off x="6517800" y="5969160"/>
            <a:ext cx="1733760" cy="337680"/>
          </a:xfrm>
          <a:prstGeom prst="wedgeRoundRectCallout">
            <a:avLst>
              <a:gd name="adj1" fmla="val -82345"/>
              <a:gd name="adj2" fmla="val -169301"/>
              <a:gd name="adj3" fmla="val 16667"/>
            </a:avLst>
          </a:prstGeom>
          <a:noFill/>
          <a:ln w="1260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The output is in blue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05" name="CustomShape 13"/>
          <p:cNvSpPr/>
          <p:nvPr/>
        </p:nvSpPr>
        <p:spPr>
          <a:xfrm>
            <a:off x="6517440" y="4763160"/>
            <a:ext cx="1733760" cy="797760"/>
          </a:xfrm>
          <a:prstGeom prst="wedgeRoundRectCallout">
            <a:avLst>
              <a:gd name="adj1" fmla="val -88931"/>
              <a:gd name="adj2" fmla="val -67475"/>
              <a:gd name="adj3" fmla="val 16667"/>
            </a:avLst>
          </a:prstGeom>
          <a:noFill/>
          <a:ln w="1260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Before the attenuation could take place in Decay time, the output signal is clipped (distorted) by the two’s complement 32 bit overflow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(+ - 2.147.483.648)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06" name="Line 14"/>
          <p:cNvSpPr/>
          <p:nvPr/>
        </p:nvSpPr>
        <p:spPr>
          <a:xfrm>
            <a:off x="4399200" y="4929480"/>
            <a:ext cx="36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Line 15"/>
          <p:cNvSpPr/>
          <p:nvPr/>
        </p:nvSpPr>
        <p:spPr>
          <a:xfrm>
            <a:off x="2969280" y="4838400"/>
            <a:ext cx="36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Line 16"/>
          <p:cNvSpPr/>
          <p:nvPr/>
        </p:nvSpPr>
        <p:spPr>
          <a:xfrm>
            <a:off x="3021480" y="4857840"/>
            <a:ext cx="360" cy="12402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" descr=""/>
          <p:cNvPicPr/>
          <p:nvPr/>
        </p:nvPicPr>
        <p:blipFill>
          <a:blip r:embed="rId1"/>
          <a:stretch/>
        </p:blipFill>
        <p:spPr>
          <a:xfrm>
            <a:off x="1554480" y="274320"/>
            <a:ext cx="6304680" cy="6257160"/>
          </a:xfrm>
          <a:prstGeom prst="rect">
            <a:avLst/>
          </a:prstGeom>
          <a:ln w="0">
            <a:noFill/>
          </a:ln>
        </p:spPr>
      </p:pic>
      <p:pic>
        <p:nvPicPr>
          <p:cNvPr id="710" name="" descr=""/>
          <p:cNvPicPr/>
          <p:nvPr/>
        </p:nvPicPr>
        <p:blipFill>
          <a:blip r:embed="rId2"/>
          <a:stretch/>
        </p:blipFill>
        <p:spPr>
          <a:xfrm>
            <a:off x="5486400" y="1188720"/>
            <a:ext cx="2431800" cy="1828440"/>
          </a:xfrm>
          <a:prstGeom prst="rect">
            <a:avLst/>
          </a:prstGeom>
          <a:ln w="0">
            <a:noFill/>
          </a:ln>
        </p:spPr>
      </p:pic>
      <p:pic>
        <p:nvPicPr>
          <p:cNvPr id="711" name="" descr=""/>
          <p:cNvPicPr/>
          <p:nvPr/>
        </p:nvPicPr>
        <p:blipFill>
          <a:blip r:embed="rId3"/>
          <a:stretch/>
        </p:blipFill>
        <p:spPr>
          <a:xfrm>
            <a:off x="4727160" y="1188720"/>
            <a:ext cx="1398960" cy="182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egnaposto contenuto 4" descr=""/>
          <p:cNvPicPr/>
          <p:nvPr/>
        </p:nvPicPr>
        <p:blipFill>
          <a:blip r:embed="rId1"/>
          <a:stretch/>
        </p:blipFill>
        <p:spPr>
          <a:xfrm>
            <a:off x="1797480" y="1690200"/>
            <a:ext cx="5718240" cy="448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628200" y="364680"/>
            <a:ext cx="788472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AD9226 output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1" name="Immagine 3" descr=""/>
          <p:cNvPicPr/>
          <p:nvPr/>
        </p:nvPicPr>
        <p:blipFill>
          <a:blip r:embed="rId1"/>
          <a:stretch/>
        </p:blipFill>
        <p:spPr>
          <a:xfrm>
            <a:off x="1823760" y="2290680"/>
            <a:ext cx="4178520" cy="332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28200" y="114120"/>
            <a:ext cx="788472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Block diagram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141200" y="2628720"/>
            <a:ext cx="858960" cy="79884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A/D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2350080" y="2628720"/>
            <a:ext cx="858960" cy="79884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Audio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1061640" y="2281320"/>
            <a:ext cx="107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65MSps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2001960" y="3028680"/>
            <a:ext cx="346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6"/>
          <p:cNvSpPr/>
          <p:nvPr/>
        </p:nvSpPr>
        <p:spPr>
          <a:xfrm>
            <a:off x="628200" y="3028680"/>
            <a:ext cx="47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7"/>
          <p:cNvSpPr/>
          <p:nvPr/>
        </p:nvSpPr>
        <p:spPr>
          <a:xfrm>
            <a:off x="419040" y="1805400"/>
            <a:ext cx="86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 – 1v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Immagine 20" descr=""/>
          <p:cNvPicPr/>
          <p:nvPr/>
        </p:nvPicPr>
        <p:blipFill>
          <a:blip r:embed="rId1"/>
          <a:stretch/>
        </p:blipFill>
        <p:spPr>
          <a:xfrm>
            <a:off x="94320" y="2557440"/>
            <a:ext cx="477720" cy="63756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8"/>
          <p:cNvSpPr/>
          <p:nvPr/>
        </p:nvSpPr>
        <p:spPr>
          <a:xfrm>
            <a:off x="3484440" y="2281320"/>
            <a:ext cx="124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256 KSps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9"/>
          <p:cNvSpPr/>
          <p:nvPr/>
        </p:nvSpPr>
        <p:spPr>
          <a:xfrm>
            <a:off x="3636000" y="2628720"/>
            <a:ext cx="858960" cy="79884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10"/>
          <p:cNvSpPr/>
          <p:nvPr/>
        </p:nvSpPr>
        <p:spPr>
          <a:xfrm>
            <a:off x="2350080" y="1405800"/>
            <a:ext cx="858960" cy="798480"/>
          </a:xfrm>
          <a:prstGeom prst="rect">
            <a:avLst/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Waterfall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4572720" y="2975760"/>
            <a:ext cx="248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2"/>
          <p:cNvSpPr/>
          <p:nvPr/>
        </p:nvSpPr>
        <p:spPr>
          <a:xfrm flipV="1">
            <a:off x="2091960" y="1733400"/>
            <a:ext cx="188280" cy="33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4472c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magine 4" descr=""/>
          <p:cNvPicPr/>
          <p:nvPr/>
        </p:nvPicPr>
        <p:blipFill>
          <a:blip r:embed="rId1"/>
          <a:stretch/>
        </p:blipFill>
        <p:spPr>
          <a:xfrm>
            <a:off x="1949040" y="826200"/>
            <a:ext cx="5951520" cy="5718240"/>
          </a:xfrm>
          <a:prstGeom prst="rect">
            <a:avLst/>
          </a:prstGeom>
          <a:ln w="0"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441720" y="637560"/>
            <a:ext cx="1391400" cy="527040"/>
          </a:xfrm>
          <a:prstGeom prst="wedgeRoundRectCallout">
            <a:avLst>
              <a:gd name="adj1" fmla="val 149936"/>
              <a:gd name="adj2" fmla="val 15914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Shielded ADC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85040" y="2675880"/>
            <a:ext cx="1648440" cy="527040"/>
          </a:xfrm>
          <a:prstGeom prst="wedgeRoundRectCallout">
            <a:avLst>
              <a:gd name="adj1" fmla="val 98018"/>
              <a:gd name="adj2" fmla="val 29420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Shielded power supply filter (TODO)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185040" y="4231080"/>
            <a:ext cx="1648440" cy="965520"/>
          </a:xfrm>
          <a:prstGeom prst="wedgeRoundRectCallout">
            <a:avLst>
              <a:gd name="adj1" fmla="val 166200"/>
              <a:gd name="adj2" fmla="val 42428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 &lt;-&gt; JTAG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&amp;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USB &lt;-&gt; 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3671640" y="100080"/>
            <a:ext cx="2091240" cy="588240"/>
          </a:xfrm>
          <a:prstGeom prst="wedgeRoundRectCallout">
            <a:avLst>
              <a:gd name="adj1" fmla="val -20819"/>
              <a:gd name="adj2" fmla="val 24536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16 wires ADC &lt;-&gt; FPGA (PL)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5828040" y="100080"/>
            <a:ext cx="2073240" cy="588240"/>
          </a:xfrm>
          <a:prstGeom prst="wedgeRoundRectCallout">
            <a:avLst>
              <a:gd name="adj1" fmla="val -32705"/>
              <a:gd name="adj2" fmla="val 252419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EBAZ4205 board with Zynq-7000 (PS+PL)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8244000" y="2449800"/>
            <a:ext cx="808920" cy="45108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7"/>
          <p:cNvSpPr/>
          <p:nvPr/>
        </p:nvSpPr>
        <p:spPr>
          <a:xfrm>
            <a:off x="8244360" y="3954960"/>
            <a:ext cx="808560" cy="451080"/>
          </a:xfrm>
          <a:prstGeom prst="wedgeRoundRectCallout">
            <a:avLst>
              <a:gd name="adj1" fmla="val -255259"/>
              <a:gd name="adj2" fmla="val -31484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8"/>
          <p:cNvSpPr/>
          <p:nvPr/>
        </p:nvSpPr>
        <p:spPr>
          <a:xfrm>
            <a:off x="8244000" y="1697400"/>
            <a:ext cx="808920" cy="45072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solidFill>
            <a:srgbClr val="ffffff"/>
          </a:solidFill>
          <a:ln w="1260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Ethernet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142640" y="1122120"/>
            <a:ext cx="685584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1142640" y="3602160"/>
            <a:ext cx="6855840" cy="16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Immagine 6" descr=""/>
          <p:cNvPicPr/>
          <p:nvPr/>
        </p:nvPicPr>
        <p:blipFill>
          <a:blip r:embed="rId1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rcRect l="0" t="2447" r="6363" b="8446"/>
          <a:stretch/>
        </p:blipFill>
        <p:spPr>
          <a:xfrm>
            <a:off x="2489760" y="457200"/>
            <a:ext cx="3580560" cy="6034680"/>
          </a:xfrm>
          <a:prstGeom prst="rect">
            <a:avLst/>
          </a:prstGeom>
          <a:ln w="0"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2331360" y="91440"/>
            <a:ext cx="856440" cy="410760"/>
          </a:xfrm>
          <a:prstGeom prst="wedgeRoundRectCallout">
            <a:avLst>
              <a:gd name="adj1" fmla="val -6782"/>
              <a:gd name="adj2" fmla="val 234951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Audio out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(headphone)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74680" y="91440"/>
            <a:ext cx="616320" cy="410760"/>
          </a:xfrm>
          <a:prstGeom prst="wedgeRoundRectCallout">
            <a:avLst>
              <a:gd name="adj1" fmla="val -162485"/>
              <a:gd name="adj2" fmla="val 161198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I2S DAC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PCM5102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223080" y="91440"/>
            <a:ext cx="616680" cy="410760"/>
          </a:xfrm>
          <a:prstGeom prst="wedgeRoundRectCallout">
            <a:avLst>
              <a:gd name="adj1" fmla="val -98746"/>
              <a:gd name="adj2" fmla="val 157349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I2S DAC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+5 to +3.3V  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AS1117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1554480" y="1326240"/>
            <a:ext cx="856440" cy="410760"/>
          </a:xfrm>
          <a:prstGeom prst="wedgeRoundRectCallout">
            <a:avLst>
              <a:gd name="adj1" fmla="val 77509"/>
              <a:gd name="adj2" fmla="val 76946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+12V input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725840" y="1737360"/>
            <a:ext cx="685080" cy="410760"/>
          </a:xfrm>
          <a:prstGeom prst="wedgeRoundRectCallout">
            <a:avLst>
              <a:gd name="adj1" fmla="val 83228"/>
              <a:gd name="adj2" fmla="val 47637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USB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(TTY + JTAG)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1760400" y="2149200"/>
            <a:ext cx="650520" cy="410760"/>
          </a:xfrm>
          <a:prstGeom prst="wedgeRoundRectCallout">
            <a:avLst>
              <a:gd name="adj1" fmla="val 86207"/>
              <a:gd name="adj2" fmla="val 6430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PS2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Mouse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4" name="CustomShape 7"/>
          <p:cNvSpPr/>
          <p:nvPr/>
        </p:nvSpPr>
        <p:spPr>
          <a:xfrm>
            <a:off x="1554480" y="2560320"/>
            <a:ext cx="856440" cy="411120"/>
          </a:xfrm>
          <a:prstGeom prst="wedgeRoundRectCallout">
            <a:avLst>
              <a:gd name="adj1" fmla="val 85069"/>
              <a:gd name="adj2" fmla="val -24825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HDMI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5" name="CustomShape 8"/>
          <p:cNvSpPr/>
          <p:nvPr/>
        </p:nvSpPr>
        <p:spPr>
          <a:xfrm>
            <a:off x="1554480" y="5623560"/>
            <a:ext cx="856440" cy="411120"/>
          </a:xfrm>
          <a:prstGeom prst="wedgeRoundRectCallout">
            <a:avLst>
              <a:gd name="adj1" fmla="val 84103"/>
              <a:gd name="adj2" fmla="val -21765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Antenna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6" name="CustomShape 9"/>
          <p:cNvSpPr/>
          <p:nvPr/>
        </p:nvSpPr>
        <p:spPr>
          <a:xfrm>
            <a:off x="1554480" y="4754880"/>
            <a:ext cx="856440" cy="411120"/>
          </a:xfrm>
          <a:prstGeom prst="wedgeRoundRectCallout">
            <a:avLst>
              <a:gd name="adj1" fmla="val 80827"/>
              <a:gd name="adj2" fmla="val -37587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Ethernet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7" name="CustomShape 10"/>
          <p:cNvSpPr/>
          <p:nvPr/>
        </p:nvSpPr>
        <p:spPr>
          <a:xfrm>
            <a:off x="1554480" y="3429360"/>
            <a:ext cx="856440" cy="410760"/>
          </a:xfrm>
          <a:prstGeom prst="wedgeRoundRectCallout">
            <a:avLst>
              <a:gd name="adj1" fmla="val 123666"/>
              <a:gd name="adj2" fmla="val 9142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SD memory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32 GB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8" name="CustomShape 11"/>
          <p:cNvSpPr/>
          <p:nvPr/>
        </p:nvSpPr>
        <p:spPr>
          <a:xfrm>
            <a:off x="1554480" y="3886560"/>
            <a:ext cx="856440" cy="410760"/>
          </a:xfrm>
          <a:prstGeom prst="wedgeRoundRectCallout">
            <a:avLst>
              <a:gd name="adj1" fmla="val 155585"/>
              <a:gd name="adj2" fmla="val 28652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TTY0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2834640" y="6081120"/>
            <a:ext cx="1096920" cy="410760"/>
          </a:xfrm>
          <a:prstGeom prst="wedgeRoundRectCallout">
            <a:avLst>
              <a:gd name="adj1" fmla="val 30190"/>
              <a:gd name="adj2" fmla="val -311592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No 25MHz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crystal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0" name="CustomShape 13"/>
          <p:cNvSpPr/>
          <p:nvPr/>
        </p:nvSpPr>
        <p:spPr>
          <a:xfrm>
            <a:off x="4023360" y="6081120"/>
            <a:ext cx="479160" cy="411120"/>
          </a:xfrm>
          <a:prstGeom prst="wedgeRoundRectCallout">
            <a:avLst>
              <a:gd name="adj1" fmla="val -37246"/>
              <a:gd name="adj2" fmla="val -166258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RG 174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1" name="CustomShape 14"/>
          <p:cNvSpPr/>
          <p:nvPr/>
        </p:nvSpPr>
        <p:spPr>
          <a:xfrm>
            <a:off x="4502880" y="6081120"/>
            <a:ext cx="1302120" cy="410760"/>
          </a:xfrm>
          <a:prstGeom prst="wedgeRoundRectCallout">
            <a:avLst>
              <a:gd name="adj1" fmla="val 22589"/>
              <a:gd name="adj2" fmla="val -135039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Common mode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EMI filter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2" name="CustomShape 15"/>
          <p:cNvSpPr/>
          <p:nvPr/>
        </p:nvSpPr>
        <p:spPr>
          <a:xfrm>
            <a:off x="6126480" y="5166720"/>
            <a:ext cx="1302480" cy="410760"/>
          </a:xfrm>
          <a:prstGeom prst="wedgeRoundRectCallout">
            <a:avLst>
              <a:gd name="adj1" fmla="val -84033"/>
              <a:gd name="adj2" fmla="val -112904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RF input stage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3" name="CustomShape 16"/>
          <p:cNvSpPr/>
          <p:nvPr/>
        </p:nvSpPr>
        <p:spPr>
          <a:xfrm>
            <a:off x="5829840" y="6081120"/>
            <a:ext cx="1302120" cy="411120"/>
          </a:xfrm>
          <a:prstGeom prst="wedgeRoundRectCallout">
            <a:avLst>
              <a:gd name="adj1" fmla="val -92276"/>
              <a:gd name="adj2" fmla="val -389685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12 bits 64MHz ADC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AD9226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4" name="CustomShape 17"/>
          <p:cNvSpPr/>
          <p:nvPr/>
        </p:nvSpPr>
        <p:spPr>
          <a:xfrm>
            <a:off x="6126480" y="4206240"/>
            <a:ext cx="1302120" cy="410760"/>
          </a:xfrm>
          <a:prstGeom prst="wedgeRoundRectCallout">
            <a:avLst>
              <a:gd name="adj1" fmla="val -111950"/>
              <a:gd name="adj2" fmla="val -46237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+5V ADC input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5" name="CustomShape 18"/>
          <p:cNvSpPr/>
          <p:nvPr/>
        </p:nvSpPr>
        <p:spPr>
          <a:xfrm>
            <a:off x="6104520" y="3246480"/>
            <a:ext cx="1301760" cy="410760"/>
          </a:xfrm>
          <a:prstGeom prst="wedgeRoundRectCallout">
            <a:avLst>
              <a:gd name="adj1" fmla="val -86705"/>
              <a:gd name="adj2" fmla="val 57524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+12V → +5V (7805)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and +5V filter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6" name="CustomShape 19"/>
          <p:cNvSpPr/>
          <p:nvPr/>
        </p:nvSpPr>
        <p:spPr>
          <a:xfrm>
            <a:off x="6126480" y="4663440"/>
            <a:ext cx="1507680" cy="411120"/>
          </a:xfrm>
          <a:prstGeom prst="wedgeRoundRectCallout">
            <a:avLst>
              <a:gd name="adj1" fmla="val -145751"/>
              <a:gd name="adj2" fmla="val -66958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12 bits ADC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+ Out of Range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7" name="CustomShape 20"/>
          <p:cNvSpPr/>
          <p:nvPr/>
        </p:nvSpPr>
        <p:spPr>
          <a:xfrm>
            <a:off x="6103800" y="1554480"/>
            <a:ext cx="1302480" cy="410760"/>
          </a:xfrm>
          <a:prstGeom prst="wedgeRoundRectCallout">
            <a:avLst>
              <a:gd name="adj1" fmla="val -165911"/>
              <a:gd name="adj2" fmla="val 200043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I2S shielded cable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8" name="CustomShape 21"/>
          <p:cNvSpPr/>
          <p:nvPr/>
        </p:nvSpPr>
        <p:spPr>
          <a:xfrm>
            <a:off x="6126480" y="2057760"/>
            <a:ext cx="1302120" cy="410760"/>
          </a:xfrm>
          <a:prstGeom prst="wedgeRoundRectCallout">
            <a:avLst>
              <a:gd name="adj1" fmla="val -76001"/>
              <a:gd name="adj2" fmla="val 40463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HDMI (TMDS)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shielded cable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9" name="CustomShape 22"/>
          <p:cNvSpPr/>
          <p:nvPr/>
        </p:nvSpPr>
        <p:spPr>
          <a:xfrm>
            <a:off x="1554480" y="2971800"/>
            <a:ext cx="856440" cy="410760"/>
          </a:xfrm>
          <a:prstGeom prst="wedgeRoundRectCallout">
            <a:avLst>
              <a:gd name="adj1" fmla="val 176669"/>
              <a:gd name="adj2" fmla="val 110542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JTAG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0" name="CustomShape 23"/>
          <p:cNvSpPr/>
          <p:nvPr/>
        </p:nvSpPr>
        <p:spPr>
          <a:xfrm>
            <a:off x="6126480" y="1097280"/>
            <a:ext cx="1301760" cy="410760"/>
          </a:xfrm>
          <a:prstGeom prst="wedgeRoundRectCallout">
            <a:avLst>
              <a:gd name="adj1" fmla="val -172664"/>
              <a:gd name="adj2" fmla="val 169860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USB to TTY +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1" name="CustomShape 24"/>
          <p:cNvSpPr/>
          <p:nvPr/>
        </p:nvSpPr>
        <p:spPr>
          <a:xfrm>
            <a:off x="6126480" y="3749040"/>
            <a:ext cx="1507680" cy="410760"/>
          </a:xfrm>
          <a:prstGeom prst="wedgeRoundRectCallout">
            <a:avLst>
              <a:gd name="adj1" fmla="val -145226"/>
              <a:gd name="adj2" fmla="val 21741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PS2 connector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2" name="CustomShape 25"/>
          <p:cNvSpPr/>
          <p:nvPr/>
        </p:nvSpPr>
        <p:spPr>
          <a:xfrm>
            <a:off x="6126480" y="2789280"/>
            <a:ext cx="1302480" cy="410760"/>
          </a:xfrm>
          <a:prstGeom prst="wedgeRoundRectCallout">
            <a:avLst>
              <a:gd name="adj1" fmla="val -160828"/>
              <a:gd name="adj2" fmla="val 129440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HDMI + I2S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3" name="CustomShape 26"/>
          <p:cNvSpPr/>
          <p:nvPr/>
        </p:nvSpPr>
        <p:spPr>
          <a:xfrm>
            <a:off x="1554480" y="4297680"/>
            <a:ext cx="856440" cy="411120"/>
          </a:xfrm>
          <a:prstGeom prst="wedgeRoundRectCallout">
            <a:avLst>
              <a:gd name="adj1" fmla="val 245464"/>
              <a:gd name="adj2" fmla="val -62062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Zynq 7z010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magine 3" descr="Immagine che contiene elettronico&#10;&#10;Descrizione generata automaticamente"/>
          <p:cNvPicPr/>
          <p:nvPr/>
        </p:nvPicPr>
        <p:blipFill>
          <a:blip r:embed="rId1"/>
          <a:srcRect l="0" t="0" r="0" b="1368"/>
          <a:stretch/>
        </p:blipFill>
        <p:spPr>
          <a:xfrm>
            <a:off x="3628080" y="117000"/>
            <a:ext cx="3240000" cy="3196080"/>
          </a:xfrm>
          <a:prstGeom prst="rect">
            <a:avLst/>
          </a:prstGeom>
          <a:ln w="0">
            <a:noFill/>
          </a:ln>
        </p:spPr>
      </p:pic>
      <p:pic>
        <p:nvPicPr>
          <p:cNvPr id="245" name="Immagine 5" descr=""/>
          <p:cNvPicPr/>
          <p:nvPr/>
        </p:nvPicPr>
        <p:blipFill>
          <a:blip r:embed="rId2"/>
          <a:stretch/>
        </p:blipFill>
        <p:spPr>
          <a:xfrm>
            <a:off x="3339720" y="4209840"/>
            <a:ext cx="4291200" cy="2320200"/>
          </a:xfrm>
          <a:prstGeom prst="rect">
            <a:avLst/>
          </a:prstGeom>
          <a:ln w="0"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3204720" y="3841200"/>
            <a:ext cx="4578480" cy="2922120"/>
          </a:xfrm>
          <a:prstGeom prst="rect">
            <a:avLst/>
          </a:prstGeom>
          <a:noFill/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"/>
          <p:cNvSpPr/>
          <p:nvPr/>
        </p:nvSpPr>
        <p:spPr>
          <a:xfrm>
            <a:off x="2593080" y="3256920"/>
            <a:ext cx="2841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PC I7 10750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16 GB RAM – 2 TB SSD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2863440" y="3843360"/>
            <a:ext cx="1780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 or 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2792880" y="1635840"/>
            <a:ext cx="759600" cy="669240"/>
          </a:xfrm>
          <a:prstGeom prst="rightArrow">
            <a:avLst>
              <a:gd name="adj1" fmla="val 82911"/>
              <a:gd name="adj2" fmla="val 17088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12V 500mA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2792880" y="345240"/>
            <a:ext cx="979920" cy="66924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Test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6723720" y="213840"/>
            <a:ext cx="1180800" cy="66924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2" name="Immagine 15" descr=""/>
          <p:cNvPicPr/>
          <p:nvPr/>
        </p:nvPicPr>
        <p:blipFill>
          <a:blip r:embed="rId3"/>
          <a:stretch/>
        </p:blipFill>
        <p:spPr>
          <a:xfrm>
            <a:off x="7906320" y="192240"/>
            <a:ext cx="979920" cy="716400"/>
          </a:xfrm>
          <a:prstGeom prst="rect">
            <a:avLst/>
          </a:prstGeom>
          <a:ln w="0">
            <a:noFill/>
          </a:ln>
        </p:spPr>
      </p:pic>
      <p:sp>
        <p:nvSpPr>
          <p:cNvPr id="253" name="CustomShape 7"/>
          <p:cNvSpPr/>
          <p:nvPr/>
        </p:nvSpPr>
        <p:spPr>
          <a:xfrm rot="18579000">
            <a:off x="6370920" y="2454120"/>
            <a:ext cx="1762200" cy="44820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4" name="CustomShape 8"/>
          <p:cNvSpPr/>
          <p:nvPr/>
        </p:nvSpPr>
        <p:spPr>
          <a:xfrm>
            <a:off x="7661520" y="906120"/>
            <a:ext cx="1681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100/1000 Mbits/sec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(option: Internet)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5" name="CustomShape 9"/>
          <p:cNvSpPr/>
          <p:nvPr/>
        </p:nvSpPr>
        <p:spPr>
          <a:xfrm rot="16200000">
            <a:off x="4988880" y="3348000"/>
            <a:ext cx="852840" cy="501840"/>
          </a:xfrm>
          <a:prstGeom prst="leftRightArrow">
            <a:avLst>
              <a:gd name="adj1" fmla="val 87838"/>
              <a:gd name="adj2" fmla="val 19369"/>
            </a:avLst>
          </a:prstGeom>
          <a:solidFill>
            <a:srgbClr val="4472c4"/>
          </a:solidFill>
          <a:ln w="12600">
            <a:solidFill>
              <a:srgbClr val="3254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USB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CustomShape 10"/>
          <p:cNvSpPr/>
          <p:nvPr/>
        </p:nvSpPr>
        <p:spPr>
          <a:xfrm>
            <a:off x="2111400" y="4217400"/>
            <a:ext cx="1023480" cy="636480"/>
          </a:xfrm>
          <a:prstGeom prst="wedgeRoundRectCallout">
            <a:avLst>
              <a:gd name="adj1" fmla="val 72828"/>
              <a:gd name="adj2" fmla="val 38834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VIVADO 2021.2 for Windows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7" name="CustomShape 11"/>
          <p:cNvSpPr/>
          <p:nvPr/>
        </p:nvSpPr>
        <p:spPr>
          <a:xfrm>
            <a:off x="7920000" y="4151160"/>
            <a:ext cx="1023840" cy="460080"/>
          </a:xfrm>
          <a:prstGeom prst="wedgeRoundRectCallout">
            <a:avLst>
              <a:gd name="adj1" fmla="val -91589"/>
              <a:gd name="adj2" fmla="val -14806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ORACLE VM VirtualBox 6.1.38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8" name="CustomShape 12"/>
          <p:cNvSpPr/>
          <p:nvPr/>
        </p:nvSpPr>
        <p:spPr>
          <a:xfrm>
            <a:off x="7920000" y="4647960"/>
            <a:ext cx="1023840" cy="459720"/>
          </a:xfrm>
          <a:prstGeom prst="wedgeRoundRectCallout">
            <a:avLst>
              <a:gd name="adj1" fmla="val -114902"/>
              <a:gd name="adj2" fmla="val -94759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UBUNTU 20.04.1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9" name="CustomShape 13"/>
          <p:cNvSpPr/>
          <p:nvPr/>
        </p:nvSpPr>
        <p:spPr>
          <a:xfrm>
            <a:off x="7920000" y="5213160"/>
            <a:ext cx="1023840" cy="459720"/>
          </a:xfrm>
          <a:prstGeom prst="wedgeRoundRectCallout">
            <a:avLst>
              <a:gd name="adj1" fmla="val -122877"/>
              <a:gd name="adj2" fmla="val -69319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PetaLinux Tools 2021.2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0" name="CustomShape 14"/>
          <p:cNvSpPr/>
          <p:nvPr/>
        </p:nvSpPr>
        <p:spPr>
          <a:xfrm>
            <a:off x="2697840" y="2662560"/>
            <a:ext cx="1023480" cy="459720"/>
          </a:xfrm>
          <a:prstGeom prst="wedgeRoundRectCallout">
            <a:avLst>
              <a:gd name="adj1" fmla="val 191847"/>
              <a:gd name="adj2" fmla="val -83857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USB to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UART +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1" name="CustomShape 15"/>
          <p:cNvSpPr/>
          <p:nvPr/>
        </p:nvSpPr>
        <p:spPr>
          <a:xfrm>
            <a:off x="6944040" y="971640"/>
            <a:ext cx="606600" cy="235080"/>
          </a:xfrm>
          <a:prstGeom prst="wedgeRoundRectCallout">
            <a:avLst>
              <a:gd name="adj1" fmla="val -170764"/>
              <a:gd name="adj2" fmla="val -30366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UART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2" name="CustomShape 16"/>
          <p:cNvSpPr/>
          <p:nvPr/>
        </p:nvSpPr>
        <p:spPr>
          <a:xfrm>
            <a:off x="6944040" y="1447200"/>
            <a:ext cx="606960" cy="235080"/>
          </a:xfrm>
          <a:prstGeom prst="wedgeRoundRectCallout">
            <a:avLst>
              <a:gd name="adj1" fmla="val -195563"/>
              <a:gd name="adj2" fmla="val -41013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3" name="CustomShape 17"/>
          <p:cNvSpPr/>
          <p:nvPr/>
        </p:nvSpPr>
        <p:spPr>
          <a:xfrm>
            <a:off x="6944040" y="1213200"/>
            <a:ext cx="607320" cy="234720"/>
          </a:xfrm>
          <a:prstGeom prst="wedgeRoundRectCallout">
            <a:avLst>
              <a:gd name="adj1" fmla="val -143899"/>
              <a:gd name="adj2" fmla="val -1974"/>
              <a:gd name="adj3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32GB SD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38970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2022-07-15T18:30:58Z</dcterms:created>
  <dc:creator>Guido Giorgetti</dc:creator>
  <dc:description/>
  <dc:language>en-US</dc:language>
  <cp:lastModifiedBy/>
  <dcterms:modified xsi:type="dcterms:W3CDTF">2023-06-21T12:21:45Z</dcterms:modified>
  <cp:revision>120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MSIP_Label_defa4170-0d19-0005-0004-bc88714345d2_ActionId">
    <vt:lpwstr>194a797f-485c-4969-9703-f37d6a097d6f</vt:lpwstr>
  </property>
  <property fmtid="{D5CDD505-2E9C-101B-9397-08002B2CF9AE}" pid="7" name="MSIP_Label_defa4170-0d19-0005-0004-bc88714345d2_ContentBits">
    <vt:lpwstr>0</vt:lpwstr>
  </property>
  <property fmtid="{D5CDD505-2E9C-101B-9397-08002B2CF9AE}" pid="8" name="MSIP_Label_defa4170-0d19-0005-0004-bc88714345d2_Enabled">
    <vt:lpwstr>true</vt:lpwstr>
  </property>
  <property fmtid="{D5CDD505-2E9C-101B-9397-08002B2CF9AE}" pid="9" name="MSIP_Label_defa4170-0d19-0005-0004-bc88714345d2_Method">
    <vt:lpwstr>Standard</vt:lpwstr>
  </property>
  <property fmtid="{D5CDD505-2E9C-101B-9397-08002B2CF9AE}" pid="10" name="MSIP_Label_defa4170-0d19-0005-0004-bc88714345d2_Name">
    <vt:lpwstr>defa4170-0d19-0005-0004-bc88714345d2</vt:lpwstr>
  </property>
  <property fmtid="{D5CDD505-2E9C-101B-9397-08002B2CF9AE}" pid="11" name="MSIP_Label_defa4170-0d19-0005-0004-bc88714345d2_SetDate">
    <vt:lpwstr>2022-09-26T19:37:41Z</vt:lpwstr>
  </property>
  <property fmtid="{D5CDD505-2E9C-101B-9397-08002B2CF9AE}" pid="12" name="MSIP_Label_defa4170-0d19-0005-0004-bc88714345d2_SiteId">
    <vt:lpwstr>835ed9e8-a95e-4e77-ab68-922dc3e1ca0a</vt:lpwstr>
  </property>
  <property fmtid="{D5CDD505-2E9C-101B-9397-08002B2CF9AE}" pid="13" name="Notes">
    <vt:i4>0</vt:i4>
  </property>
  <property fmtid="{D5CDD505-2E9C-101B-9397-08002B2CF9AE}" pid="14" name="PresentationFormat">
    <vt:lpwstr>Widescreen</vt:lpwstr>
  </property>
  <property fmtid="{D5CDD505-2E9C-101B-9397-08002B2CF9AE}" pid="15" name="ScaleCrop">
    <vt:bool>0</vt:bool>
  </property>
  <property fmtid="{D5CDD505-2E9C-101B-9397-08002B2CF9AE}" pid="16" name="ShareDoc">
    <vt:bool>0</vt:bool>
  </property>
  <property fmtid="{D5CDD505-2E9C-101B-9397-08002B2CF9AE}" pid="17" name="Slides">
    <vt:i4>18</vt:i4>
  </property>
</Properties>
</file>